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76"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D1FC0-F6BB-4441-977A-E386A04E4878}" type="datetimeFigureOut">
              <a:rPr lang="ar-IQ" smtClean="0"/>
              <a:pPr/>
              <a:t>20/06/1442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62F2010-0859-4F64-8CAD-ECF5A8D7135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ED1FC0-F6BB-4441-977A-E386A04E4878}" type="datetimeFigureOut">
              <a:rPr lang="ar-IQ" smtClean="0"/>
              <a:pPr/>
              <a:t>20/06/1442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2F2010-0859-4F64-8CAD-ECF5A8D7135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4824536"/>
          </a:xfrm>
        </p:spPr>
        <p:txBody>
          <a:bodyPr>
            <a:noAutofit/>
          </a:bodyPr>
          <a:lstStyle/>
          <a:p>
            <a:r>
              <a:rPr lang="ar-IQ" sz="2800" b="1" dirty="0">
                <a:solidFill>
                  <a:srgbClr val="FF0000"/>
                </a:solidFill>
              </a:rPr>
              <a:t>وزارة التعليم العالي والبحث العلمي </a:t>
            </a:r>
            <a:r>
              <a:rPr lang="en-US" sz="2800" dirty="0">
                <a:solidFill>
                  <a:srgbClr val="FF0000"/>
                </a:solidFill>
              </a:rPr>
              <a:t/>
            </a:r>
            <a:br>
              <a:rPr lang="en-US" sz="2800" dirty="0">
                <a:solidFill>
                  <a:srgbClr val="FF0000"/>
                </a:solidFill>
              </a:rPr>
            </a:br>
            <a:r>
              <a:rPr lang="ar-SA" sz="2800" b="1" dirty="0">
                <a:solidFill>
                  <a:srgbClr val="FF0000"/>
                </a:solidFill>
              </a:rPr>
              <a:t>جامعة ديالى / كلية التربية الاساسيه</a:t>
            </a:r>
            <a:r>
              <a:rPr lang="en-US" sz="2800" dirty="0">
                <a:solidFill>
                  <a:srgbClr val="FF0000"/>
                </a:solidFill>
              </a:rPr>
              <a:t/>
            </a:r>
            <a:br>
              <a:rPr lang="en-US" sz="2800" dirty="0">
                <a:solidFill>
                  <a:srgbClr val="FF0000"/>
                </a:solidFill>
              </a:rPr>
            </a:br>
            <a:r>
              <a:rPr lang="ar-SA" sz="2800" b="1" dirty="0">
                <a:solidFill>
                  <a:srgbClr val="FF0000"/>
                </a:solidFill>
              </a:rPr>
              <a:t> قسم الرياضيات/ المرحلة الرابعه </a:t>
            </a:r>
            <a:r>
              <a:rPr lang="en-US" sz="2800" dirty="0">
                <a:solidFill>
                  <a:srgbClr val="FF0000"/>
                </a:solidFill>
              </a:rPr>
              <a:t/>
            </a:r>
            <a:br>
              <a:rPr lang="en-US" sz="2800" dirty="0">
                <a:solidFill>
                  <a:srgbClr val="FF0000"/>
                </a:solidFill>
              </a:rPr>
            </a:br>
            <a:r>
              <a:rPr lang="en-US" sz="2800" b="1" dirty="0">
                <a:solidFill>
                  <a:srgbClr val="FF0000"/>
                </a:solidFill>
              </a:rPr>
              <a:t> </a:t>
            </a:r>
            <a:r>
              <a:rPr lang="en-US" sz="2800" dirty="0">
                <a:solidFill>
                  <a:srgbClr val="FF0000"/>
                </a:solidFill>
              </a:rPr>
              <a:t/>
            </a:r>
            <a:br>
              <a:rPr lang="en-US" sz="2800" dirty="0">
                <a:solidFill>
                  <a:srgbClr val="FF0000"/>
                </a:solidFill>
              </a:rPr>
            </a:br>
            <a:r>
              <a:rPr lang="ar-SA" sz="2800" b="1" dirty="0">
                <a:solidFill>
                  <a:srgbClr val="FF0000"/>
                </a:solidFill>
              </a:rPr>
              <a:t>	محاضرات مادة البرمجه الخطيه</a:t>
            </a:r>
            <a:r>
              <a:rPr lang="en-US" sz="2800" dirty="0">
                <a:solidFill>
                  <a:srgbClr val="FF0000"/>
                </a:solidFill>
              </a:rPr>
              <a:t/>
            </a:r>
            <a:br>
              <a:rPr lang="en-US" sz="2800" dirty="0">
                <a:solidFill>
                  <a:srgbClr val="FF0000"/>
                </a:solidFill>
              </a:rPr>
            </a:br>
            <a:r>
              <a:rPr lang="ar-SA" sz="2800" b="1" dirty="0">
                <a:solidFill>
                  <a:srgbClr val="FF0000"/>
                </a:solidFill>
              </a:rPr>
              <a:t>للمرحلة الرابعه</a:t>
            </a:r>
            <a:r>
              <a:rPr lang="en-US" sz="2800" dirty="0">
                <a:solidFill>
                  <a:srgbClr val="FF0000"/>
                </a:solidFill>
              </a:rPr>
              <a:t/>
            </a:r>
            <a:br>
              <a:rPr lang="en-US" sz="2800" dirty="0">
                <a:solidFill>
                  <a:srgbClr val="FF0000"/>
                </a:solidFill>
              </a:rPr>
            </a:br>
            <a:r>
              <a:rPr lang="ar-SA" sz="2800" b="1" dirty="0">
                <a:solidFill>
                  <a:srgbClr val="FF0000"/>
                </a:solidFill>
              </a:rPr>
              <a:t>اعداد</a:t>
            </a:r>
            <a:r>
              <a:rPr lang="en-US" sz="2800" dirty="0">
                <a:solidFill>
                  <a:srgbClr val="FF0000"/>
                </a:solidFill>
              </a:rPr>
              <a:t/>
            </a:r>
            <a:br>
              <a:rPr lang="en-US" sz="2800" dirty="0">
                <a:solidFill>
                  <a:srgbClr val="FF0000"/>
                </a:solidFill>
              </a:rPr>
            </a:br>
            <a:r>
              <a:rPr lang="ar-SA" sz="2800" b="1" dirty="0">
                <a:solidFill>
                  <a:srgbClr val="FF0000"/>
                </a:solidFill>
              </a:rPr>
              <a:t>م.م. فاتن عبد الرحمن حميد</a:t>
            </a:r>
            <a:r>
              <a:rPr lang="en-US" sz="2800" dirty="0">
                <a:solidFill>
                  <a:srgbClr val="FF0000"/>
                </a:solidFill>
              </a:rPr>
              <a:t/>
            </a:r>
            <a:br>
              <a:rPr lang="en-US" sz="2800" dirty="0">
                <a:solidFill>
                  <a:srgbClr val="FF0000"/>
                </a:solidFill>
              </a:rPr>
            </a:br>
            <a:r>
              <a:rPr lang="ar-SA" sz="2800" b="1" dirty="0">
                <a:solidFill>
                  <a:srgbClr val="FF0000"/>
                </a:solidFill>
              </a:rPr>
              <a:t>	للعام الدراسي </a:t>
            </a:r>
            <a:r>
              <a:rPr lang="en-US" sz="2800" dirty="0">
                <a:solidFill>
                  <a:srgbClr val="FF0000"/>
                </a:solidFill>
              </a:rPr>
              <a:t/>
            </a:r>
            <a:br>
              <a:rPr lang="en-US" sz="2800" dirty="0">
                <a:solidFill>
                  <a:srgbClr val="FF0000"/>
                </a:solidFill>
              </a:rPr>
            </a:br>
            <a:r>
              <a:rPr lang="ar-SA" sz="2800" b="1" dirty="0">
                <a:solidFill>
                  <a:srgbClr val="FF0000"/>
                </a:solidFill>
              </a:rPr>
              <a:t>2020-2021</a:t>
            </a:r>
            <a:r>
              <a:rPr lang="en-US" sz="2000" dirty="0"/>
              <a:t/>
            </a:r>
            <a:br>
              <a:rPr lang="en-US" sz="2000" dirty="0"/>
            </a:br>
            <a:r>
              <a:rPr lang="en-US" sz="2000" b="1" dirty="0"/>
              <a:t> </a:t>
            </a:r>
            <a:r>
              <a:rPr lang="en-US" sz="2000" dirty="0"/>
              <a:t/>
            </a:r>
            <a:br>
              <a:rPr lang="en-US" sz="2000" dirty="0"/>
            </a:br>
            <a:endParaRPr lang="ar-IQ"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ar-IQ" sz="2000" b="1" dirty="0"/>
              <a:t>مثال/ </a:t>
            </a:r>
            <a:r>
              <a:rPr lang="en-US" sz="2000" dirty="0"/>
              <a:t/>
            </a:r>
            <a:br>
              <a:rPr lang="en-US" sz="2000" dirty="0"/>
            </a:br>
            <a:r>
              <a:rPr lang="ar-IQ" sz="2000" b="1" dirty="0"/>
              <a:t>   اذا كان لدينا القيد اللتي </a:t>
            </a:r>
            <a:r>
              <a:rPr lang="en-US" sz="2000" b="1" dirty="0"/>
              <a:t>3X</a:t>
            </a:r>
            <a:r>
              <a:rPr lang="en-US" sz="2000" b="1" baseline="-25000" dirty="0"/>
              <a:t>1</a:t>
            </a:r>
            <a:r>
              <a:rPr lang="en-US" sz="2000" b="1" dirty="0"/>
              <a:t> + 2X</a:t>
            </a:r>
            <a:r>
              <a:rPr lang="en-US" sz="2000" b="1" baseline="-25000" dirty="0"/>
              <a:t>2</a:t>
            </a:r>
            <a:r>
              <a:rPr lang="en-US" sz="2000" b="1" dirty="0"/>
              <a:t>  ≤ 6                               </a:t>
            </a:r>
            <a:r>
              <a:rPr lang="en-US" sz="2000" dirty="0"/>
              <a:t/>
            </a:r>
            <a:br>
              <a:rPr lang="en-US" sz="2000" dirty="0"/>
            </a:br>
            <a:r>
              <a:rPr lang="ar-IQ" sz="2000" b="1" dirty="0"/>
              <a:t>   يتم اولا تحويله لصيغة المعادلة </a:t>
            </a:r>
            <a:r>
              <a:rPr lang="en-US" sz="2000" b="1" dirty="0"/>
              <a:t>3X</a:t>
            </a:r>
            <a:r>
              <a:rPr lang="en-US" sz="2000" b="1" baseline="-25000" dirty="0"/>
              <a:t>1</a:t>
            </a:r>
            <a:r>
              <a:rPr lang="en-US" sz="2000" b="1" dirty="0"/>
              <a:t> + 2X</a:t>
            </a:r>
            <a:r>
              <a:rPr lang="en-US" sz="2000" b="1" baseline="-25000" dirty="0"/>
              <a:t>2</a:t>
            </a:r>
            <a:r>
              <a:rPr lang="en-US" sz="2000" b="1" dirty="0"/>
              <a:t>  = 6                    </a:t>
            </a:r>
            <a:r>
              <a:rPr lang="en-US" sz="2000" dirty="0"/>
              <a:t/>
            </a:r>
            <a:br>
              <a:rPr lang="en-US" sz="2000" dirty="0"/>
            </a:br>
            <a:endParaRPr lang="ar-IQ" sz="2000" dirty="0"/>
          </a:p>
        </p:txBody>
      </p:sp>
      <p:sp>
        <p:nvSpPr>
          <p:cNvPr id="3" name="Content Placeholder 2"/>
          <p:cNvSpPr>
            <a:spLocks noGrp="1"/>
          </p:cNvSpPr>
          <p:nvPr>
            <p:ph idx="1"/>
          </p:nvPr>
        </p:nvSpPr>
        <p:spPr/>
        <p:txBody>
          <a:bodyPr>
            <a:normAutofit/>
          </a:bodyPr>
          <a:lstStyle/>
          <a:p>
            <a:r>
              <a:rPr lang="ar-IQ" sz="2600" b="1" dirty="0"/>
              <a:t>بعدها نحدد نقطتين , نفرض ان </a:t>
            </a:r>
            <a:r>
              <a:rPr lang="en-US" sz="2600" b="1" dirty="0"/>
              <a:t>X</a:t>
            </a:r>
            <a:r>
              <a:rPr lang="en-US" sz="2600" b="1" baseline="-25000" dirty="0"/>
              <a:t>1</a:t>
            </a:r>
            <a:r>
              <a:rPr lang="en-US" sz="2600" b="1" dirty="0"/>
              <a:t> = 0  </a:t>
            </a:r>
            <a:r>
              <a:rPr lang="ar-IQ" sz="2600" b="1" dirty="0"/>
              <a:t>   ثم نعوض بمعادلة القيد عـن قيمة المتغـير  </a:t>
            </a:r>
            <a:r>
              <a:rPr lang="en-US" sz="2600" b="1" dirty="0"/>
              <a:t>X</a:t>
            </a:r>
            <a:r>
              <a:rPr lang="en-US" sz="2600" b="1" baseline="-25000" dirty="0"/>
              <a:t>1</a:t>
            </a:r>
            <a:r>
              <a:rPr lang="en-US" sz="2600" b="1" dirty="0"/>
              <a:t> </a:t>
            </a:r>
            <a:endParaRPr lang="en-US" sz="2600" dirty="0"/>
          </a:p>
          <a:p>
            <a:r>
              <a:rPr lang="ar-IQ" sz="2600" b="1" dirty="0"/>
              <a:t>   بالصفر نجد قيمة المتغير </a:t>
            </a:r>
            <a:r>
              <a:rPr lang="en-US" sz="2600" b="1" dirty="0"/>
              <a:t>X</a:t>
            </a:r>
            <a:r>
              <a:rPr lang="en-US" sz="2600" b="1" baseline="-25000" dirty="0"/>
              <a:t>2</a:t>
            </a:r>
            <a:r>
              <a:rPr lang="ar-IQ" sz="2600" b="1" dirty="0"/>
              <a:t> والتي تساوي 3 وبهذا نحصل على النقطة الاولى وهي </a:t>
            </a:r>
            <a:r>
              <a:rPr lang="en-US" sz="2600" b="1" dirty="0"/>
              <a:t>(0 , 3)</a:t>
            </a:r>
            <a:endParaRPr lang="en-US" sz="2600" dirty="0"/>
          </a:p>
          <a:p>
            <a:r>
              <a:rPr lang="ar-IQ" sz="2600" b="1" dirty="0"/>
              <a:t>  وبنفس الطريقة نفرض </a:t>
            </a:r>
            <a:r>
              <a:rPr lang="en-US" sz="2600" b="1" dirty="0"/>
              <a:t>X</a:t>
            </a:r>
            <a:r>
              <a:rPr lang="en-US" sz="2600" b="1" baseline="-25000" dirty="0"/>
              <a:t>2</a:t>
            </a:r>
            <a:r>
              <a:rPr lang="en-US" sz="2600" b="1" dirty="0"/>
              <a:t> = 0</a:t>
            </a:r>
            <a:r>
              <a:rPr lang="ar-IQ" sz="2600" b="1" dirty="0"/>
              <a:t>  ثم نجد قيمة </a:t>
            </a:r>
            <a:r>
              <a:rPr lang="en-US" sz="2600" b="1" dirty="0"/>
              <a:t>X</a:t>
            </a:r>
            <a:r>
              <a:rPr lang="en-US" sz="2600" b="1" baseline="-25000" dirty="0"/>
              <a:t>1</a:t>
            </a:r>
            <a:r>
              <a:rPr lang="ar-IQ" sz="2600" b="1" dirty="0"/>
              <a:t> والي تساوي 2  لنحصل على النقطة الثانية </a:t>
            </a:r>
            <a:endParaRPr lang="en-US" sz="2600" dirty="0"/>
          </a:p>
          <a:p>
            <a:r>
              <a:rPr lang="ar-IQ" sz="2600" b="1" dirty="0"/>
              <a:t>  </a:t>
            </a:r>
            <a:r>
              <a:rPr lang="en-US" sz="2600" b="1" dirty="0"/>
              <a:t>(2 , 0)</a:t>
            </a:r>
            <a:r>
              <a:rPr lang="ar-IQ" sz="2600" b="1" dirty="0"/>
              <a:t> , تثبت هاتين النقطتين على المحورين ونصل بينهما بخط مستقيم لنحصل على الخط </a:t>
            </a:r>
            <a:endParaRPr lang="en-US" sz="2600" dirty="0"/>
          </a:p>
          <a:p>
            <a:r>
              <a:rPr lang="ar-IQ" sz="2600" b="1" dirty="0"/>
              <a:t> المستقيم الذي يمثل معادلة القيد وكما مبين الرسم البياني التالي , كل نقطة واقعة على ذلك المستقيم تحقق معادلة القيد. </a:t>
            </a:r>
            <a:endParaRPr lang="en-US" sz="2600"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400" b="1" dirty="0"/>
              <a:t>شكل (1): يوضح رسم الخط المستقيم الذي يمثل القيد مع تحديد منطقة الامكانات المتاحة للقيد</a:t>
            </a:r>
            <a:r>
              <a:rPr lang="en-US" sz="2400" dirty="0"/>
              <a:t/>
            </a:r>
            <a:br>
              <a:rPr lang="en-US" sz="2400" dirty="0"/>
            </a:br>
            <a:endParaRPr lang="ar-IQ" sz="2400" dirty="0"/>
          </a:p>
        </p:txBody>
      </p:sp>
      <p:pic>
        <p:nvPicPr>
          <p:cNvPr id="4" name="Content Placeholder 3" descr="C:\Users\win7\Desktop\Untitled aa.png"/>
          <p:cNvPicPr>
            <a:picLocks noGrp="1"/>
          </p:cNvPicPr>
          <p:nvPr>
            <p:ph idx="1"/>
          </p:nvPr>
        </p:nvPicPr>
        <p:blipFill>
          <a:blip r:embed="rId2" cstate="print"/>
          <a:srcRect/>
          <a:stretch>
            <a:fillRect/>
          </a:stretch>
        </p:blipFill>
        <p:spPr bwMode="auto">
          <a:xfrm>
            <a:off x="546957" y="1600200"/>
            <a:ext cx="8050085" cy="4525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IQ" b="1" dirty="0"/>
              <a:t>تحديد منطقة الامكانات المتاحة للقيد( منطقة الحل الممكن ):</a:t>
            </a:r>
            <a:endParaRPr lang="en-US" dirty="0"/>
          </a:p>
          <a:p>
            <a:r>
              <a:rPr lang="ar-IQ" b="1" dirty="0"/>
              <a:t>في الحقيقة ان القيد هو متباينة ( اقل او تساوي ) وليس معادلة لذا فان النقاط التي تحقق هذا القيد هي جميع النقاط الواقعة على ذلك المستقيم والتي تقع اسفله تحقق ذلك القيد والاصح النقاط المحصورة بين الخط المستقيم والمحورين والتي تقع في الربع الاول هي التي تحقق ذلك القيد بسبب ان المتغيرين ذات قيما غير سالبة ( قيد اللاسلبية ) تلك النقاط ممثلة بالمنطقة المظللة بالمربعات الصغيرة تحت الخط المستقيم والتي تسمى بمنطقة الامكانات المتاحة لذلك القيد  كما مبين بالرسم البياني في الشكل (1).</a:t>
            </a:r>
            <a:endParaRPr lang="en-US" dirty="0"/>
          </a:p>
          <a:p>
            <a:r>
              <a:rPr lang="ar-IQ" b="1" dirty="0" smtClean="0"/>
              <a:t>4- </a:t>
            </a:r>
            <a:r>
              <a:rPr lang="ar-IQ" b="1" dirty="0"/>
              <a:t>تحديد منطقة الحلول الممكنة المقبولة :</a:t>
            </a:r>
            <a:endParaRPr lang="en-US" dirty="0"/>
          </a:p>
          <a:p>
            <a:r>
              <a:rPr lang="ar-IQ" b="1" dirty="0"/>
              <a:t> تعاد الخطوتين ( 2 و 3 ) لجميع قيود النموذج ومن ثم تحدد المنطقة المشركة بين مناطق الحلول الممكنة لجميع القيود والتي تسمى بمنطقة الحل الاساسي الابتدائي المقبول في هذه المنطقة تمثل جميع الحلول التي تحقق جميع قيود النموذج في وقت واحد وكما مبين في الرسم البياني التالي ( المنطقة المظللة بالمربعات الصغيرة ),في حالة وجود قيدين في النموذج على سبيل المثال القيدين الاتيين :</a:t>
            </a:r>
            <a:endParaRPr lang="en-US" dirty="0"/>
          </a:p>
          <a:p>
            <a:r>
              <a:rPr lang="en-US" b="1" dirty="0"/>
              <a:t>3X</a:t>
            </a:r>
            <a:r>
              <a:rPr lang="en-US" b="1" baseline="-25000" dirty="0"/>
              <a:t>1</a:t>
            </a:r>
            <a:r>
              <a:rPr lang="en-US" b="1" dirty="0"/>
              <a:t> + 2X</a:t>
            </a:r>
            <a:r>
              <a:rPr lang="en-US" b="1" baseline="-25000" dirty="0"/>
              <a:t>2</a:t>
            </a:r>
            <a:r>
              <a:rPr lang="en-US" b="1" dirty="0"/>
              <a:t>  ≤ 6                                             </a:t>
            </a:r>
            <a:endParaRPr lang="en-US" dirty="0"/>
          </a:p>
          <a:p>
            <a:r>
              <a:rPr lang="en-US" b="1" dirty="0"/>
              <a:t>X</a:t>
            </a:r>
            <a:r>
              <a:rPr lang="en-US" b="1" baseline="-25000" dirty="0"/>
              <a:t>1</a:t>
            </a:r>
            <a:r>
              <a:rPr lang="en-US" b="1" dirty="0"/>
              <a:t> + 2X</a:t>
            </a:r>
            <a:r>
              <a:rPr lang="en-US" b="1" baseline="-25000" dirty="0"/>
              <a:t>2</a:t>
            </a:r>
            <a:r>
              <a:rPr lang="en-US" b="1" dirty="0"/>
              <a:t>  ≤ 4                                             </a:t>
            </a:r>
            <a:endParaRPr lang="en-US" dirty="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800" b="1" dirty="0"/>
              <a:t>شكل (2): يوضح تحديد منطقة الحلول الممكنة المقبولة التي تحقق جميع القيود</a:t>
            </a:r>
            <a:r>
              <a:rPr lang="en-US" sz="2800" dirty="0"/>
              <a:t/>
            </a:r>
            <a:br>
              <a:rPr lang="en-US" sz="2800" dirty="0"/>
            </a:br>
            <a:endParaRPr lang="ar-IQ" sz="2800" dirty="0"/>
          </a:p>
        </p:txBody>
      </p:sp>
      <p:pic>
        <p:nvPicPr>
          <p:cNvPr id="4" name="Content Placeholder 3" descr="C:\Users\win7\Desktop\Untitledbb.png"/>
          <p:cNvPicPr>
            <a:picLocks noGrp="1"/>
          </p:cNvPicPr>
          <p:nvPr>
            <p:ph idx="1"/>
          </p:nvPr>
        </p:nvPicPr>
        <p:blipFill>
          <a:blip r:embed="rId2" cstate="print"/>
          <a:srcRect/>
          <a:stretch>
            <a:fillRect/>
          </a:stretch>
        </p:blipFill>
        <p:spPr bwMode="auto">
          <a:xfrm>
            <a:off x="546957" y="1600200"/>
            <a:ext cx="8050085" cy="45259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25000" lnSpcReduction="20000"/>
          </a:bodyPr>
          <a:lstStyle/>
          <a:p>
            <a:r>
              <a:rPr lang="ar-IQ" b="1" dirty="0"/>
              <a:t>- </a:t>
            </a:r>
            <a:r>
              <a:rPr lang="ar-IQ" sz="7200" b="1" dirty="0">
                <a:cs typeface="+mj-cs"/>
              </a:rPr>
              <a:t>تحديد نقطة الحل الامثل :</a:t>
            </a:r>
            <a:endParaRPr lang="en-US" sz="7200" dirty="0">
              <a:cs typeface="+mj-cs"/>
            </a:endParaRPr>
          </a:p>
          <a:p>
            <a:r>
              <a:rPr lang="ar-IQ" sz="7200" b="1" dirty="0">
                <a:cs typeface="+mj-cs"/>
              </a:rPr>
              <a:t>من نقاط منطقة الحلول الممكنة المقبولة يتم تحديد النقطة التي تمثل الحل الامثل أي التي تحقق اكبر قيمة لدلة الهدف في حالة تعظيم دالة الهدف او هي القيمة التقق اقل قيمة لدالة الهدف في حالة التصغير. نقطة الحل الامثل تحدد كالاتي :</a:t>
            </a:r>
            <a:endParaRPr lang="en-US" sz="7200" dirty="0">
              <a:cs typeface="+mj-cs"/>
            </a:endParaRPr>
          </a:p>
          <a:p>
            <a:r>
              <a:rPr lang="ar-IQ" sz="7200" b="1" dirty="0">
                <a:cs typeface="+mj-cs"/>
              </a:rPr>
              <a:t>أ- يتم حساب احداثيات النقاط المتطرفة لمنطقة الحلول الممكنة المقبولة وهي تمثل نقاط التقاطع بين الخطوط المستقيمة الممثلة للقيود بالاضافة الى نقاط تقاطع تلك الخطوط مع المحورين.</a:t>
            </a:r>
            <a:endParaRPr lang="en-US" sz="7200" dirty="0">
              <a:cs typeface="+mj-cs"/>
            </a:endParaRPr>
          </a:p>
          <a:p>
            <a:r>
              <a:rPr lang="ar-IQ" sz="7200" b="1" dirty="0">
                <a:cs typeface="+mj-cs"/>
              </a:rPr>
              <a:t>ب- يتم تعويض احداثيات تلك النقاط المتطرفة في دالة الهدف لايجاد قيم دالة الهدف عند احداثيات تلك النقاط والنقطة التي تحقق احداثياتها القيمة المثلى لدالة الهدف تمثل النقطة المثلى واحداثياتها تمثل الحل الامثل.  </a:t>
            </a:r>
            <a:endParaRPr lang="en-US" sz="7200" dirty="0">
              <a:cs typeface="+mj-cs"/>
            </a:endParaRPr>
          </a:p>
          <a:p>
            <a:r>
              <a:rPr lang="ar-IQ" sz="7200" b="1" dirty="0">
                <a:cs typeface="+mj-cs"/>
              </a:rPr>
              <a:t>مثال (1):</a:t>
            </a:r>
            <a:endParaRPr lang="en-US" sz="7200" dirty="0">
              <a:cs typeface="+mj-cs"/>
            </a:endParaRPr>
          </a:p>
          <a:p>
            <a:r>
              <a:rPr lang="ar-IQ" sz="7200" b="1" dirty="0">
                <a:cs typeface="+mj-cs"/>
              </a:rPr>
              <a:t>تقوم الشركة العراقية لأنتاج السجاد في أحد مراحل الانتاج بتقطيع اطوال السجاد بعد انتاجها في قسم آخر من الشركة وبعد تقطيع الاطوال بواسطة مكائن خاصة الى اطوال معينة تطوى الاطوال على شكل لفات ثم تغلف بواسطة مواد تغليف معينة لغرض بيعها في الاسواق . تقوم الشركة بانتاج حجمين من احجام السجاد ( المنتوج </a:t>
            </a:r>
            <a:r>
              <a:rPr lang="en-US" sz="7200" b="1" dirty="0">
                <a:cs typeface="+mj-cs"/>
              </a:rPr>
              <a:t>A </a:t>
            </a:r>
            <a:r>
              <a:rPr lang="ar-IQ" sz="7200" b="1" dirty="0">
                <a:cs typeface="+mj-cs"/>
              </a:rPr>
              <a:t> ) و ( المنتوج </a:t>
            </a:r>
            <a:r>
              <a:rPr lang="en-US" sz="7200" b="1" dirty="0">
                <a:cs typeface="+mj-cs"/>
              </a:rPr>
              <a:t>B</a:t>
            </a:r>
            <a:r>
              <a:rPr lang="ar-IQ" sz="7200" b="1" dirty="0">
                <a:cs typeface="+mj-cs"/>
              </a:rPr>
              <a:t> ) . المنتوج </a:t>
            </a:r>
            <a:r>
              <a:rPr lang="en-US" sz="7200" b="1" dirty="0">
                <a:cs typeface="+mj-cs"/>
              </a:rPr>
              <a:t>A </a:t>
            </a:r>
            <a:r>
              <a:rPr lang="ar-IQ" sz="7200" b="1" dirty="0">
                <a:cs typeface="+mj-cs"/>
              </a:rPr>
              <a:t> يحتاج الى قضاء </a:t>
            </a:r>
            <a:r>
              <a:rPr lang="en-US" sz="7200" b="1" dirty="0">
                <a:cs typeface="+mj-cs"/>
              </a:rPr>
              <a:t>( 1 , 4 , 8 )</a:t>
            </a:r>
            <a:r>
              <a:rPr lang="ar-IQ" sz="7200" b="1" dirty="0">
                <a:cs typeface="+mj-cs"/>
              </a:rPr>
              <a:t> دقيقة لأجراء عمليات التقطيع و الطي و التغليف على التتابع , وأن ربح وحدة الطول من هذا المنتوج يساوي ( 12 ) دينار. المنتوج </a:t>
            </a:r>
            <a:r>
              <a:rPr lang="en-US" sz="7200" b="1" dirty="0">
                <a:cs typeface="+mj-cs"/>
              </a:rPr>
              <a:t>B</a:t>
            </a:r>
            <a:r>
              <a:rPr lang="ar-IQ" sz="7200" b="1" dirty="0">
                <a:cs typeface="+mj-cs"/>
              </a:rPr>
              <a:t> يحتاج الى قضاء (6 , 9 , 2 )  دقيقة لأجراء عمليات التقطيع و الطي و التغليف على التتابع , وأن ربح وحدة الطول من هذا المنتوج يساوي ( 8 ) دينار . الوقت المتاح لعمليات التقطيع والطي والتغليف هي على التتابع ( 2200 , 1800 , 400 ) دقيقة لكل يوم, علما ان هذا الوقت المتاح يشمل الايدي العاملة مقاسة بالوقت المستثمر في العمل .</a:t>
            </a:r>
            <a:endParaRPr lang="en-US" sz="7200" dirty="0">
              <a:cs typeface="+mj-cs"/>
            </a:endParaRPr>
          </a:p>
          <a:p>
            <a:endParaRPr lang="ar-IQ" sz="7200" dirty="0">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1800" b="1" dirty="0"/>
              <a:t>المطلوب :</a:t>
            </a:r>
            <a:r>
              <a:rPr lang="en-US" sz="1800" dirty="0"/>
              <a:t/>
            </a:r>
            <a:br>
              <a:rPr lang="en-US" sz="1800" dirty="0"/>
            </a:br>
            <a:r>
              <a:rPr lang="ar-IQ" sz="1800" b="1" dirty="0"/>
              <a:t>1- صياغة نموذج البرمجة الخطية الذي يمثل مشكلة الانتاج هذه .</a:t>
            </a:r>
            <a:r>
              <a:rPr lang="en-US" sz="1800" dirty="0"/>
              <a:t/>
            </a:r>
            <a:br>
              <a:rPr lang="en-US" sz="1800" dirty="0"/>
            </a:br>
            <a:r>
              <a:rPr lang="ar-IQ" sz="1800" b="1" dirty="0"/>
              <a:t>2- ايجاد عدد الوحدات المنتجة من كلا المنتوجين بما يحقق اكبر ربح ممكن أي ايجاد البرنامج الانتاجي الامثل ( ايجاد الحل الامثل للمشكلة), باستخدام طريقة الرسم البياني.</a:t>
            </a:r>
            <a:r>
              <a:rPr lang="en-US" sz="1800" dirty="0"/>
              <a:t/>
            </a:r>
            <a:br>
              <a:rPr lang="en-US" sz="1800" dirty="0"/>
            </a:br>
            <a:endParaRPr lang="ar-IQ" sz="1800" dirty="0"/>
          </a:p>
        </p:txBody>
      </p:sp>
      <p:sp>
        <p:nvSpPr>
          <p:cNvPr id="3" name="Content Placeholder 2"/>
          <p:cNvSpPr>
            <a:spLocks noGrp="1"/>
          </p:cNvSpPr>
          <p:nvPr>
            <p:ph idx="1"/>
          </p:nvPr>
        </p:nvSpPr>
        <p:spPr/>
        <p:txBody>
          <a:bodyPr>
            <a:normAutofit fontScale="47500" lnSpcReduction="20000"/>
          </a:bodyPr>
          <a:lstStyle/>
          <a:p>
            <a:r>
              <a:rPr lang="ar-IQ" b="1" dirty="0"/>
              <a:t>الحل//</a:t>
            </a:r>
            <a:endParaRPr lang="en-US" sz="1600" dirty="0"/>
          </a:p>
          <a:p>
            <a:r>
              <a:rPr lang="ar-IQ" sz="1600" b="1" dirty="0"/>
              <a:t>1- </a:t>
            </a:r>
            <a:r>
              <a:rPr lang="ar-IQ" sz="2900" b="1" dirty="0"/>
              <a:t>صياغة نموذج البرمجة الخطية:</a:t>
            </a:r>
            <a:endParaRPr lang="en-US" sz="2900" dirty="0"/>
          </a:p>
          <a:p>
            <a:r>
              <a:rPr lang="ar-IQ" sz="2900" b="1" dirty="0"/>
              <a:t>نلخص المعلومات في الجدول التالي:</a:t>
            </a:r>
            <a:endParaRPr lang="en-US" sz="2900" dirty="0"/>
          </a:p>
          <a:p>
            <a:r>
              <a:rPr lang="ar-IQ" sz="2900" b="1" dirty="0"/>
              <a:t>نفرض ان عدد الوحدات المنتجة من المنتوج </a:t>
            </a:r>
            <a:r>
              <a:rPr lang="en-US" sz="2900" b="1" dirty="0"/>
              <a:t>A </a:t>
            </a:r>
            <a:r>
              <a:rPr lang="ar-IQ" sz="2900" b="1" dirty="0"/>
              <a:t> = </a:t>
            </a:r>
            <a:r>
              <a:rPr lang="en-US" sz="2900" b="1" dirty="0"/>
              <a:t>X</a:t>
            </a:r>
            <a:r>
              <a:rPr lang="en-US" sz="2900" b="1" baseline="-25000" dirty="0"/>
              <a:t>1</a:t>
            </a:r>
            <a:r>
              <a:rPr lang="en-US" sz="2900" b="1" dirty="0"/>
              <a:t> </a:t>
            </a:r>
            <a:endParaRPr lang="en-US" sz="2900" dirty="0"/>
          </a:p>
          <a:p>
            <a:r>
              <a:rPr lang="ar-IQ" sz="2900" b="1" dirty="0"/>
              <a:t>نفرض ان عدد الوحدات المنتجة من المنتوج </a:t>
            </a:r>
            <a:r>
              <a:rPr lang="en-US" sz="2900" b="1" dirty="0"/>
              <a:t>B</a:t>
            </a:r>
            <a:r>
              <a:rPr lang="ar-IQ" sz="2900" b="1" dirty="0"/>
              <a:t> =  </a:t>
            </a:r>
            <a:r>
              <a:rPr lang="en-US" sz="2900" b="1" dirty="0"/>
              <a:t>X</a:t>
            </a:r>
            <a:r>
              <a:rPr lang="en-US" sz="2900" b="1" baseline="-25000" dirty="0"/>
              <a:t>2</a:t>
            </a:r>
            <a:endParaRPr lang="en-US" sz="2900" dirty="0"/>
          </a:p>
          <a:p>
            <a:r>
              <a:rPr lang="ar-IQ" sz="2900" b="1" dirty="0"/>
              <a:t>نموذج القيود البرمجة الخطية:</a:t>
            </a:r>
            <a:endParaRPr lang="en-US" sz="2900" dirty="0"/>
          </a:p>
          <a:p>
            <a:r>
              <a:rPr lang="en-US" sz="2900" b="1" dirty="0"/>
              <a:t>Max. Z = 12 X</a:t>
            </a:r>
            <a:r>
              <a:rPr lang="en-US" sz="2900" b="1" baseline="-25000" dirty="0"/>
              <a:t>1</a:t>
            </a:r>
            <a:r>
              <a:rPr lang="en-US" sz="2900" b="1" dirty="0"/>
              <a:t> + 8 X</a:t>
            </a:r>
            <a:r>
              <a:rPr lang="en-US" sz="2900" b="1" baseline="-25000" dirty="0"/>
              <a:t>2</a:t>
            </a:r>
            <a:endParaRPr lang="en-US" sz="2900" dirty="0"/>
          </a:p>
          <a:p>
            <a:r>
              <a:rPr lang="en-US" sz="2900" b="1" dirty="0"/>
              <a:t>S. T.</a:t>
            </a:r>
            <a:endParaRPr lang="en-US" sz="2900" dirty="0"/>
          </a:p>
          <a:p>
            <a:r>
              <a:rPr lang="en-US" sz="2900" b="1" dirty="0"/>
              <a:t>8 X</a:t>
            </a:r>
            <a:r>
              <a:rPr lang="en-US" sz="2900" b="1" baseline="-25000" dirty="0"/>
              <a:t>1</a:t>
            </a:r>
            <a:r>
              <a:rPr lang="en-US" sz="2900" b="1" dirty="0"/>
              <a:t> + 6 X</a:t>
            </a:r>
            <a:r>
              <a:rPr lang="en-US" sz="2900" b="1" baseline="-25000" dirty="0"/>
              <a:t>2</a:t>
            </a:r>
            <a:r>
              <a:rPr lang="en-US" sz="2900" b="1" dirty="0"/>
              <a:t> ≤ 2200</a:t>
            </a:r>
            <a:endParaRPr lang="en-US" sz="2900" dirty="0"/>
          </a:p>
          <a:p>
            <a:r>
              <a:rPr lang="en-US" sz="2900" b="1" dirty="0"/>
              <a:t>4 X</a:t>
            </a:r>
            <a:r>
              <a:rPr lang="en-US" sz="2900" b="1" baseline="-25000" dirty="0"/>
              <a:t>1</a:t>
            </a:r>
            <a:r>
              <a:rPr lang="en-US" sz="2900" b="1" dirty="0"/>
              <a:t> + 9 X</a:t>
            </a:r>
            <a:r>
              <a:rPr lang="en-US" sz="2900" b="1" baseline="-25000" dirty="0"/>
              <a:t>2</a:t>
            </a:r>
            <a:r>
              <a:rPr lang="en-US" sz="2900" b="1" dirty="0"/>
              <a:t> ≤ 1800</a:t>
            </a:r>
            <a:endParaRPr lang="en-US" sz="2900" dirty="0"/>
          </a:p>
          <a:p>
            <a:r>
              <a:rPr lang="en-US" sz="2900" b="1" dirty="0"/>
              <a:t>1 X</a:t>
            </a:r>
            <a:r>
              <a:rPr lang="en-US" sz="2900" b="1" baseline="-25000" dirty="0"/>
              <a:t>1</a:t>
            </a:r>
            <a:r>
              <a:rPr lang="en-US" sz="2900" b="1" dirty="0"/>
              <a:t> + 2 X</a:t>
            </a:r>
            <a:r>
              <a:rPr lang="en-US" sz="2900" b="1" baseline="-25000" dirty="0"/>
              <a:t>2</a:t>
            </a:r>
            <a:r>
              <a:rPr lang="en-US" sz="2900" b="1" dirty="0"/>
              <a:t> ≤ 400  </a:t>
            </a:r>
            <a:endParaRPr lang="en-US" sz="2900" dirty="0"/>
          </a:p>
          <a:p>
            <a:r>
              <a:rPr lang="en-US" sz="2900" b="1" dirty="0"/>
              <a:t>X</a:t>
            </a:r>
            <a:r>
              <a:rPr lang="en-US" sz="2900" b="1" baseline="-25000" dirty="0"/>
              <a:t>1</a:t>
            </a:r>
            <a:r>
              <a:rPr lang="en-US" sz="2900" b="1" dirty="0"/>
              <a:t> ,  X</a:t>
            </a:r>
            <a:r>
              <a:rPr lang="en-US" sz="2900" b="1" baseline="-25000" dirty="0"/>
              <a:t>2 </a:t>
            </a:r>
            <a:r>
              <a:rPr lang="en-US" sz="2900" b="1" dirty="0"/>
              <a:t> ≥ 0</a:t>
            </a:r>
            <a:endParaRPr lang="en-US" sz="2900" dirty="0"/>
          </a:p>
          <a:p>
            <a:r>
              <a:rPr lang="ar-IQ" sz="2900" b="1" dirty="0"/>
              <a:t> تكوين نموذج رياضي للحل</a:t>
            </a:r>
            <a:endParaRPr lang="en-US" sz="2900" dirty="0"/>
          </a:p>
          <a:p>
            <a:r>
              <a:rPr lang="ar-IQ" sz="2900" b="1" dirty="0"/>
              <a:t>ثم ايجاد الحل الامثل بطريقة الرسم البياني:</a:t>
            </a:r>
            <a:endParaRPr lang="en-US" sz="2900" dirty="0"/>
          </a:p>
          <a:p>
            <a:r>
              <a:rPr lang="ar-IQ" sz="2900" b="1" dirty="0"/>
              <a:t>لغرض توضيح كيفية رسم القيود سيتم رسم كل قيد على المستوي بشكل منفصل وتحديد النقاط التي تحققه ثم بعد ذلك يتم رسم جميع القيود على المستوي:</a:t>
            </a:r>
            <a:endParaRPr lang="en-US" sz="2900" dirty="0"/>
          </a:p>
          <a:p>
            <a:r>
              <a:rPr lang="ar-IQ" sz="2900" b="1" dirty="0"/>
              <a:t>رسم القيد الاول : يتم كتابته بهيئة معادلة :   </a:t>
            </a:r>
            <a:r>
              <a:rPr lang="en-US" sz="2900" b="1" dirty="0"/>
              <a:t>8 X</a:t>
            </a:r>
            <a:r>
              <a:rPr lang="en-US" sz="2900" b="1" baseline="-25000" dirty="0"/>
              <a:t>1</a:t>
            </a:r>
            <a:r>
              <a:rPr lang="en-US" sz="2900" b="1" dirty="0"/>
              <a:t> + 6 X</a:t>
            </a:r>
            <a:r>
              <a:rPr lang="en-US" sz="2900" b="1" baseline="-25000" dirty="0"/>
              <a:t>2</a:t>
            </a:r>
            <a:r>
              <a:rPr lang="en-US" sz="2900" b="1" dirty="0"/>
              <a:t> = 2200 </a:t>
            </a:r>
            <a:endParaRPr lang="en-US" sz="2900" dirty="0"/>
          </a:p>
          <a:p>
            <a:r>
              <a:rPr lang="ar-IQ" sz="2900" b="1" dirty="0"/>
              <a:t>يتم التعويض بقيمة الصفر للمتغير </a:t>
            </a:r>
            <a:r>
              <a:rPr lang="en-US" sz="2900" b="1" dirty="0"/>
              <a:t>X</a:t>
            </a:r>
            <a:r>
              <a:rPr lang="en-US" sz="2900" b="1" baseline="-25000" dirty="0"/>
              <a:t>1</a:t>
            </a:r>
            <a:r>
              <a:rPr lang="ar-IQ" sz="2900" b="1" dirty="0"/>
              <a:t> ثم نجد قيمة المتغير </a:t>
            </a:r>
            <a:r>
              <a:rPr lang="en-US" sz="2900" b="1" dirty="0"/>
              <a:t>X</a:t>
            </a:r>
            <a:r>
              <a:rPr lang="en-US" sz="2900" b="1" baseline="-25000" dirty="0"/>
              <a:t>2</a:t>
            </a:r>
            <a:r>
              <a:rPr lang="ar-IQ" sz="2900" b="1" dirty="0"/>
              <a:t> , ثم بعد ذلك نعوض بقيمة الصفر للمتغير </a:t>
            </a:r>
            <a:r>
              <a:rPr lang="en-US" sz="2900" b="1" dirty="0"/>
              <a:t>X</a:t>
            </a:r>
            <a:r>
              <a:rPr lang="en-US" sz="2900" b="1" baseline="-25000" dirty="0"/>
              <a:t>2</a:t>
            </a:r>
            <a:r>
              <a:rPr lang="ar-IQ" sz="2900" b="1" dirty="0"/>
              <a:t> ثم نجد قيمة المتغير </a:t>
            </a:r>
            <a:r>
              <a:rPr lang="en-US" sz="2900" b="1" dirty="0"/>
              <a:t>X</a:t>
            </a:r>
            <a:r>
              <a:rPr lang="en-US" sz="2900" b="1" baseline="-25000" dirty="0"/>
              <a:t>1 </a:t>
            </a:r>
            <a:r>
              <a:rPr lang="ar-IQ" sz="2900" b="1" dirty="0"/>
              <a:t> و كالاتي :</a:t>
            </a:r>
            <a:endParaRPr lang="en-US" sz="2900" dirty="0"/>
          </a:p>
          <a:p>
            <a:r>
              <a:rPr lang="ar-IQ" sz="2900" b="1" dirty="0"/>
              <a:t> </a:t>
            </a:r>
            <a:endParaRPr lang="en-US" sz="2900" dirty="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1800" b="1" dirty="0"/>
              <a:t>وبهذا نحصل على نقطتين هما </a:t>
            </a:r>
            <a:r>
              <a:rPr lang="en-US" sz="1800" b="1" dirty="0"/>
              <a:t>A ( 0 , 366.67 ) </a:t>
            </a:r>
            <a:r>
              <a:rPr lang="ar-IQ" sz="1800" b="1" dirty="0"/>
              <a:t> و </a:t>
            </a:r>
            <a:r>
              <a:rPr lang="en-US" sz="1800" b="1" dirty="0"/>
              <a:t>B ( 275 , 0 )</a:t>
            </a:r>
            <a:r>
              <a:rPr lang="ar-IQ" sz="1800" b="1" dirty="0"/>
              <a:t> , نثبت هاتين النقطتين على الاحداثيين وصل بينهما بخط مستقيم ثم نحدد النقاط التي تحقق هذا القيد وهي النقاط التي تحت الخط المستقيم والمحددة بالمحورين لان القيد بهيئة اقل او تساوي و في الربع الاول بسبب قيد عدم السلبية. وكما مبين في الرسم البياني الاتي:</a:t>
            </a:r>
            <a:r>
              <a:rPr lang="en-US" sz="1800" b="1" dirty="0"/>
              <a:t> </a:t>
            </a:r>
            <a:r>
              <a:rPr lang="en-US" sz="1800" dirty="0"/>
              <a:t/>
            </a:r>
            <a:br>
              <a:rPr lang="en-US" sz="1800" dirty="0"/>
            </a:br>
            <a:endParaRPr lang="ar-IQ" sz="1800" dirty="0"/>
          </a:p>
        </p:txBody>
      </p:sp>
      <p:pic>
        <p:nvPicPr>
          <p:cNvPr id="4" name="Content Placeholder 3" descr="C:\Users\win7\Desktop\Untitled111.png"/>
          <p:cNvPicPr>
            <a:picLocks noGrp="1"/>
          </p:cNvPicPr>
          <p:nvPr>
            <p:ph idx="1"/>
          </p:nvPr>
        </p:nvPicPr>
        <p:blipFill>
          <a:blip r:embed="rId2" cstate="print"/>
          <a:srcRect/>
          <a:stretch>
            <a:fillRect/>
          </a:stretch>
        </p:blipFill>
        <p:spPr bwMode="auto">
          <a:xfrm>
            <a:off x="546957" y="1600200"/>
            <a:ext cx="8050085" cy="45259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1800" b="1" dirty="0" smtClean="0"/>
              <a:t/>
            </a:r>
            <a:br>
              <a:rPr lang="ar-IQ" sz="1800" b="1" dirty="0" smtClean="0"/>
            </a:br>
            <a:r>
              <a:rPr lang="ar-IQ" sz="1800" b="1" dirty="0" smtClean="0"/>
              <a:t>بنفس </a:t>
            </a:r>
            <a:r>
              <a:rPr lang="ar-IQ" sz="1800" b="1" dirty="0"/>
              <a:t>الطريقة يتم رسم القيد الثاني :   </a:t>
            </a:r>
            <a:r>
              <a:rPr lang="en-US" sz="1800" b="1" dirty="0"/>
              <a:t>4 X</a:t>
            </a:r>
            <a:r>
              <a:rPr lang="en-US" sz="1800" b="1" baseline="-25000" dirty="0"/>
              <a:t>1</a:t>
            </a:r>
            <a:r>
              <a:rPr lang="en-US" sz="1800" b="1" dirty="0"/>
              <a:t> + 9 X</a:t>
            </a:r>
            <a:r>
              <a:rPr lang="en-US" sz="1800" b="1" baseline="-25000" dirty="0"/>
              <a:t>2</a:t>
            </a:r>
            <a:r>
              <a:rPr lang="en-US" sz="1800" b="1" dirty="0"/>
              <a:t> = </a:t>
            </a:r>
            <a:r>
              <a:rPr lang="en-US" sz="1800" b="1" dirty="0" smtClean="0"/>
              <a:t>1800</a:t>
            </a:r>
            <a:r>
              <a:rPr lang="en-US" sz="1800" dirty="0"/>
              <a:t/>
            </a:r>
            <a:br>
              <a:rPr lang="en-US" sz="1800" dirty="0"/>
            </a:br>
            <a:r>
              <a:rPr lang="ar-IQ" sz="1800" b="1" dirty="0"/>
              <a:t>ويتكون لدينا النقطتين </a:t>
            </a:r>
            <a:r>
              <a:rPr lang="en-US" sz="1800" b="1" dirty="0"/>
              <a:t>C (  0 , 200 ) </a:t>
            </a:r>
            <a:r>
              <a:rPr lang="ar-IQ" sz="1800" b="1" dirty="0"/>
              <a:t> و </a:t>
            </a:r>
            <a:r>
              <a:rPr lang="en-US" sz="1800" b="1" dirty="0"/>
              <a:t>D ( 450 , 0 )</a:t>
            </a:r>
            <a:r>
              <a:rPr lang="ar-IQ" sz="1800" b="1" dirty="0"/>
              <a:t>  والرسم البياني للقيد كما مبين ادناه</a:t>
            </a:r>
            <a:r>
              <a:rPr lang="en-US" sz="1800" dirty="0"/>
              <a:t/>
            </a:r>
            <a:br>
              <a:rPr lang="en-US" sz="1800" dirty="0"/>
            </a:br>
            <a:r>
              <a:rPr lang="ar-IQ" sz="1800" b="1" dirty="0"/>
              <a:t> </a:t>
            </a:r>
            <a:r>
              <a:rPr lang="en-US" sz="1800" dirty="0"/>
              <a:t/>
            </a:r>
            <a:br>
              <a:rPr lang="en-US" sz="1800" dirty="0"/>
            </a:br>
            <a:r>
              <a:rPr lang="ar-IQ" sz="1800" b="1" dirty="0"/>
              <a:t> </a:t>
            </a:r>
            <a:r>
              <a:rPr lang="en-US" sz="1800" dirty="0"/>
              <a:t/>
            </a:r>
            <a:br>
              <a:rPr lang="en-US" sz="1800" dirty="0"/>
            </a:br>
            <a:endParaRPr lang="ar-IQ" sz="1800" dirty="0"/>
          </a:p>
        </p:txBody>
      </p:sp>
      <p:pic>
        <p:nvPicPr>
          <p:cNvPr id="4" name="Content Placeholder 3" descr="C:\Users\win7\Desktop\Untitled112.png"/>
          <p:cNvPicPr>
            <a:picLocks noGrp="1"/>
          </p:cNvPicPr>
          <p:nvPr>
            <p:ph idx="1"/>
          </p:nvPr>
        </p:nvPicPr>
        <p:blipFill>
          <a:blip r:embed="rId2" cstate="print"/>
          <a:srcRect/>
          <a:stretch>
            <a:fillRect/>
          </a:stretch>
        </p:blipFill>
        <p:spPr bwMode="auto">
          <a:xfrm>
            <a:off x="546957" y="1600200"/>
            <a:ext cx="8050085" cy="452596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1800" b="1" dirty="0"/>
              <a:t>وكذلك يتم رسم القيد الثالث:     </a:t>
            </a:r>
            <a:r>
              <a:rPr lang="en-US" sz="1800" b="1" dirty="0"/>
              <a:t>1 X</a:t>
            </a:r>
            <a:r>
              <a:rPr lang="en-US" sz="1800" b="1" baseline="-25000" dirty="0"/>
              <a:t>1</a:t>
            </a:r>
            <a:r>
              <a:rPr lang="en-US" sz="1800" b="1" dirty="0"/>
              <a:t> + 2 X</a:t>
            </a:r>
            <a:r>
              <a:rPr lang="en-US" sz="1800" b="1" baseline="-25000" dirty="0"/>
              <a:t>2</a:t>
            </a:r>
            <a:r>
              <a:rPr lang="en-US" sz="1800" b="1" dirty="0"/>
              <a:t> = </a:t>
            </a:r>
            <a:r>
              <a:rPr lang="en-US" sz="1800" dirty="0"/>
              <a:t/>
            </a:r>
            <a:br>
              <a:rPr lang="en-US" sz="1800" dirty="0"/>
            </a:br>
            <a:r>
              <a:rPr lang="ar-IQ" sz="1800" b="1" dirty="0"/>
              <a:t>ويتكون لدينا النقطتين </a:t>
            </a:r>
            <a:r>
              <a:rPr lang="en-US" sz="1800" b="1" dirty="0"/>
              <a:t>E (  0 , 200 ) </a:t>
            </a:r>
            <a:r>
              <a:rPr lang="ar-IQ" sz="1800" b="1" dirty="0"/>
              <a:t> و </a:t>
            </a:r>
            <a:r>
              <a:rPr lang="en-US" sz="1800" b="1" dirty="0"/>
              <a:t>F ( 400 , 0 )</a:t>
            </a:r>
            <a:r>
              <a:rPr lang="ar-IQ" sz="1800" b="1" dirty="0"/>
              <a:t>  والرسم البياني للقيد كما مبين ادناه</a:t>
            </a:r>
            <a:r>
              <a:rPr lang="en-US" sz="1800" dirty="0"/>
              <a:t/>
            </a:r>
            <a:br>
              <a:rPr lang="en-US" sz="1800" dirty="0"/>
            </a:br>
            <a:endParaRPr lang="ar-IQ" sz="1800" dirty="0"/>
          </a:p>
        </p:txBody>
      </p:sp>
      <p:pic>
        <p:nvPicPr>
          <p:cNvPr id="4" name="Content Placeholder 3" descr="C:\Users\win7\Desktop\Untitled113.png"/>
          <p:cNvPicPr>
            <a:picLocks noGrp="1"/>
          </p:cNvPicPr>
          <p:nvPr>
            <p:ph idx="1"/>
          </p:nvPr>
        </p:nvPicPr>
        <p:blipFill>
          <a:blip r:embed="rId2" cstate="print"/>
          <a:srcRect/>
          <a:stretch>
            <a:fillRect/>
          </a:stretch>
        </p:blipFill>
        <p:spPr bwMode="auto">
          <a:xfrm>
            <a:off x="546957" y="1600200"/>
            <a:ext cx="8050085" cy="45259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85000" lnSpcReduction="20000"/>
          </a:bodyPr>
          <a:lstStyle/>
          <a:p>
            <a:r>
              <a:rPr lang="ar-IQ" b="1" dirty="0"/>
              <a:t>بعد توضيح رسم القيود بشكل منفرد سيتم رسمهم جميعا على المستوي وكما مبين في الرسم البياني التالي والذي يبين المنطقة المشتركة بين القيود الثلاثة ( المنطقة المظللة ) والتي تمثل منطقة الحلول الممكنة اذ ان كل نقطة تقع في هذه المنطقة تحقق قيود النموذج الثلاثة في آن واحد , هذه المنطقة محدد بالنقاط المتطرفة </a:t>
            </a:r>
            <a:r>
              <a:rPr lang="en-US" b="1" dirty="0"/>
              <a:t>OBGC</a:t>
            </a:r>
            <a:r>
              <a:rPr lang="ar-IQ" b="1" dirty="0"/>
              <a:t> , لتحديد الحل الامثل يتم تعويض جميع النقاط الواقعة في منطقة الحلول الممكنة في دالة الهدف والنقطة التي تحقق اكبر قيمة لدالة الهدف هي التي تمثل الحل الامثل, غير ان هذه العملية غير ممكنة لذا نأخذ النقاط المتطرفة لمنطقة الحلول الممكنة ونعوض احداثياتها في دالة الهدف ثم نحدد النقطة التي تحقق اكبر قيمة لدالة الهدف ( لكون دالة الهدف تأخذ صيغة التعظيم ) . </a:t>
            </a:r>
            <a:endParaRPr lang="en-US" dirty="0"/>
          </a:p>
          <a:p>
            <a:r>
              <a:rPr lang="ar-SA" b="1" dirty="0"/>
              <a:t>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مقدمة في البرمجة الخطية</a:t>
            </a:r>
            <a:r>
              <a:rPr lang="en-US" b="1" dirty="0" smtClean="0"/>
              <a:t>:</a:t>
            </a:r>
            <a:r>
              <a:rPr lang="en-US" dirty="0" smtClean="0"/>
              <a:t>  Linear Programming</a:t>
            </a:r>
            <a:endParaRPr lang="ar-IQ" dirty="0"/>
          </a:p>
        </p:txBody>
      </p:sp>
      <p:sp>
        <p:nvSpPr>
          <p:cNvPr id="3" name="Content Placeholder 2"/>
          <p:cNvSpPr>
            <a:spLocks noGrp="1"/>
          </p:cNvSpPr>
          <p:nvPr>
            <p:ph idx="1"/>
          </p:nvPr>
        </p:nvSpPr>
        <p:spPr/>
        <p:txBody>
          <a:bodyPr>
            <a:normAutofit fontScale="85000" lnSpcReduction="20000"/>
          </a:bodyPr>
          <a:lstStyle/>
          <a:p>
            <a:r>
              <a:rPr lang="en-US" dirty="0"/>
              <a:t/>
            </a:r>
            <a:br>
              <a:rPr lang="en-US" dirty="0"/>
            </a:br>
            <a:r>
              <a:rPr lang="ar-SA" dirty="0"/>
              <a:t>مع كبر حجم المنشأت وتعدد اوجه نشاطها ظهر كثير من المتغيرات و المشاكل التي تؤثر في امكانية اتخاذ القرار السليم الامر الذي يتطلب ضرورة البحث عن اسلوب جديد يساعد على اتخاذ عدد من القرارات الحرجة التي تواجه الادارة العليا للمنشأت؛</a:t>
            </a:r>
            <a:endParaRPr lang="en-US" dirty="0"/>
          </a:p>
          <a:p>
            <a:r>
              <a:rPr lang="ar-SA" dirty="0"/>
              <a:t>اذ تعد البرمجة الخطية احد الاساليب العلمية الحديثة لبحوث العمليات التي ساعدت وتساعد على اتخاذ القرار المناسب وقد اسهم كل من الاقتصاديين والرياضيين في تطوير هذا الاسلوب الذي بدأ ظهوره عام 1920 على ايدي الاقتصادي الشهير(ليونتيف)في تطويره لتحليل المدخلات و المخرجات حتى تابع تطوره في عام 1947 على ايدي الرياضي الانكليزي(دانتزك) اذ اكتشف طريقة السمبلكس والتي هي احد طرق البرمجة الخطية.</a:t>
            </a:r>
            <a:endParaRPr lang="en-US" dirty="0"/>
          </a:p>
          <a:p>
            <a:endParaRPr lang="en-US" dirty="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400" b="1" dirty="0"/>
              <a:t>الرسم البياني لقيود نموذج البرمجة الخطية والذي يبن منطقة الحلول الممكنة</a:t>
            </a:r>
            <a:r>
              <a:rPr lang="en-US" sz="2400" dirty="0"/>
              <a:t/>
            </a:r>
            <a:br>
              <a:rPr lang="en-US" sz="2400" dirty="0"/>
            </a:br>
            <a:endParaRPr lang="ar-IQ" sz="2400" dirty="0"/>
          </a:p>
        </p:txBody>
      </p:sp>
      <p:pic>
        <p:nvPicPr>
          <p:cNvPr id="4" name="Content Placeholder 3" descr="C:\Users\win7\Desktop\Untitled15.png"/>
          <p:cNvPicPr>
            <a:picLocks noGrp="1"/>
          </p:cNvPicPr>
          <p:nvPr>
            <p:ph idx="1"/>
          </p:nvPr>
        </p:nvPicPr>
        <p:blipFill>
          <a:blip r:embed="rId2" cstate="print"/>
          <a:srcRect/>
          <a:stretch>
            <a:fillRect/>
          </a:stretch>
        </p:blipFill>
        <p:spPr bwMode="auto">
          <a:xfrm>
            <a:off x="546957" y="1600200"/>
            <a:ext cx="8050085" cy="45259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r>
              <a:rPr lang="ar-IQ" b="1" dirty="0"/>
              <a:t>نلاحظ ان جميع احداثيات النقاط المتطرفة محددة ماعدا النقطة </a:t>
            </a:r>
            <a:r>
              <a:rPr lang="en-US" b="1" dirty="0"/>
              <a:t>G</a:t>
            </a:r>
            <a:r>
              <a:rPr lang="ar-IQ" b="1" dirty="0"/>
              <a:t> التي تمثل نقطة تقاطع القيد  الاول مع القيد الثالث , ويمكن تحديد احداثيات هذه النقطة بأسقاط عمود من نقطة التقاطع </a:t>
            </a:r>
            <a:r>
              <a:rPr lang="en-US" b="1" dirty="0"/>
              <a:t>G</a:t>
            </a:r>
            <a:r>
              <a:rPr lang="ar-IQ" b="1" dirty="0"/>
              <a:t> على المحورين </a:t>
            </a:r>
            <a:r>
              <a:rPr lang="en-US" b="1" dirty="0"/>
              <a:t>X</a:t>
            </a:r>
            <a:r>
              <a:rPr lang="en-US" b="1" baseline="-25000" dirty="0"/>
              <a:t>1</a:t>
            </a:r>
            <a:r>
              <a:rPr lang="en-US" b="1" dirty="0"/>
              <a:t> </a:t>
            </a:r>
            <a:r>
              <a:rPr lang="ar-IQ" b="1" dirty="0"/>
              <a:t>  و  </a:t>
            </a:r>
            <a:r>
              <a:rPr lang="en-US" b="1" dirty="0"/>
              <a:t>X</a:t>
            </a:r>
            <a:r>
              <a:rPr lang="en-US" b="1" baseline="-25000" dirty="0"/>
              <a:t>2</a:t>
            </a:r>
            <a:r>
              <a:rPr lang="ar-IQ" b="1" dirty="0"/>
              <a:t>  كما مبين في الرسم اعلاه اذ نلاحظ ان </a:t>
            </a:r>
            <a:r>
              <a:rPr lang="en-US" b="1" dirty="0"/>
              <a:t> X</a:t>
            </a:r>
            <a:r>
              <a:rPr lang="en-US" b="1" baseline="-25000" dirty="0"/>
              <a:t>1</a:t>
            </a:r>
            <a:r>
              <a:rPr lang="en-US" b="1" dirty="0"/>
              <a:t> = 200 </a:t>
            </a:r>
            <a:r>
              <a:rPr lang="ar-IQ" b="1" dirty="0"/>
              <a:t> و         </a:t>
            </a:r>
            <a:r>
              <a:rPr lang="en-US" b="1" dirty="0"/>
              <a:t>X</a:t>
            </a:r>
            <a:r>
              <a:rPr lang="en-US" b="1" baseline="-25000" dirty="0"/>
              <a:t>2</a:t>
            </a:r>
            <a:r>
              <a:rPr lang="en-US" b="1" dirty="0"/>
              <a:t> =100</a:t>
            </a:r>
            <a:r>
              <a:rPr lang="ar-IQ" b="1" dirty="0"/>
              <a:t>  , والطريقة الأدق في تحديد احداثيات نقطة التقاطع </a:t>
            </a:r>
            <a:r>
              <a:rPr lang="en-US" b="1" dirty="0"/>
              <a:t>G</a:t>
            </a:r>
            <a:r>
              <a:rPr lang="ar-IQ" b="1" dirty="0"/>
              <a:t> هي بحل المعادلتين الممثلتين للقيدين الاول والثالث انيا لايجاد قيمة كل من </a:t>
            </a:r>
            <a:r>
              <a:rPr lang="en-US" b="1" dirty="0"/>
              <a:t>X</a:t>
            </a:r>
            <a:r>
              <a:rPr lang="en-US" b="1" baseline="-25000" dirty="0"/>
              <a:t>1</a:t>
            </a:r>
            <a:r>
              <a:rPr lang="en-US" b="1" dirty="0"/>
              <a:t> </a:t>
            </a:r>
            <a:r>
              <a:rPr lang="ar-IQ" b="1" dirty="0"/>
              <a:t>  و  </a:t>
            </a:r>
            <a:r>
              <a:rPr lang="en-US" b="1" dirty="0"/>
              <a:t>X</a:t>
            </a:r>
            <a:r>
              <a:rPr lang="en-US" b="1" baseline="-25000" dirty="0"/>
              <a:t>2</a:t>
            </a:r>
            <a:r>
              <a:rPr lang="ar-IQ" b="1" dirty="0"/>
              <a:t>  وكالاتي:</a:t>
            </a:r>
            <a:endParaRPr lang="en-US" dirty="0"/>
          </a:p>
          <a:p>
            <a:r>
              <a:rPr lang="en-US" b="1" dirty="0"/>
              <a:t>8 X</a:t>
            </a:r>
            <a:r>
              <a:rPr lang="en-US" b="1" baseline="-25000" dirty="0"/>
              <a:t>1</a:t>
            </a:r>
            <a:r>
              <a:rPr lang="en-US" b="1" dirty="0"/>
              <a:t> + 6 X</a:t>
            </a:r>
            <a:r>
              <a:rPr lang="en-US" b="1" baseline="-25000" dirty="0"/>
              <a:t>2</a:t>
            </a:r>
            <a:r>
              <a:rPr lang="en-US" b="1" dirty="0"/>
              <a:t> = 2200                                                  ………1          </a:t>
            </a:r>
            <a:endParaRPr lang="en-US" dirty="0"/>
          </a:p>
          <a:p>
            <a:r>
              <a:rPr lang="en-US" b="1" dirty="0"/>
              <a:t>1 X</a:t>
            </a:r>
            <a:r>
              <a:rPr lang="en-US" b="1" baseline="-25000" dirty="0"/>
              <a:t>1</a:t>
            </a:r>
            <a:r>
              <a:rPr lang="en-US" b="1" dirty="0"/>
              <a:t> + 2 X</a:t>
            </a:r>
            <a:r>
              <a:rPr lang="en-US" b="1" baseline="-25000" dirty="0"/>
              <a:t>2</a:t>
            </a:r>
            <a:r>
              <a:rPr lang="en-US" b="1" dirty="0"/>
              <a:t> = 400                                                     ……… 2               </a:t>
            </a:r>
            <a:endParaRPr lang="en-US" dirty="0"/>
          </a:p>
          <a:p>
            <a:r>
              <a:rPr lang="ar-IQ" b="1" dirty="0"/>
              <a:t>من معادلة 2 نجد ان </a:t>
            </a:r>
            <a:endParaRPr lang="en-US" dirty="0"/>
          </a:p>
          <a:p>
            <a:r>
              <a:rPr lang="ar-IQ" b="1" dirty="0"/>
              <a:t>     </a:t>
            </a:r>
            <a:r>
              <a:rPr lang="en-US" b="1" dirty="0"/>
              <a:t>X</a:t>
            </a:r>
            <a:r>
              <a:rPr lang="en-US" b="1" baseline="-25000" dirty="0"/>
              <a:t>1</a:t>
            </a:r>
            <a:r>
              <a:rPr lang="en-US" b="1" dirty="0"/>
              <a:t> = 400 – 2 X</a:t>
            </a:r>
            <a:r>
              <a:rPr lang="en-US" b="1" baseline="-25000" dirty="0"/>
              <a:t>2</a:t>
            </a:r>
            <a:r>
              <a:rPr lang="en-US" b="1" dirty="0"/>
              <a:t>                      ……… 3    </a:t>
            </a:r>
            <a:endParaRPr lang="en-US" dirty="0"/>
          </a:p>
          <a:p>
            <a:r>
              <a:rPr lang="ar-IQ" b="1" dirty="0"/>
              <a:t>نعوض عن </a:t>
            </a:r>
            <a:r>
              <a:rPr lang="en-US" b="1" dirty="0"/>
              <a:t> X</a:t>
            </a:r>
            <a:r>
              <a:rPr lang="en-US" b="1" baseline="-25000" dirty="0"/>
              <a:t>1</a:t>
            </a:r>
            <a:r>
              <a:rPr lang="ar-IQ" b="1" dirty="0"/>
              <a:t> في المعادلة 1 ينتج </a:t>
            </a:r>
            <a:endParaRPr lang="en-US" dirty="0"/>
          </a:p>
          <a:p>
            <a:r>
              <a:rPr lang="en-US" b="1" dirty="0"/>
              <a:t>8 ( 400 - 2 X</a:t>
            </a:r>
            <a:r>
              <a:rPr lang="en-US" b="1" baseline="-25000" dirty="0"/>
              <a:t>2 </a:t>
            </a:r>
            <a:r>
              <a:rPr lang="en-US" b="1" dirty="0"/>
              <a:t>) + 6 X</a:t>
            </a:r>
            <a:r>
              <a:rPr lang="en-US" b="1" baseline="-25000" dirty="0"/>
              <a:t>2</a:t>
            </a:r>
            <a:r>
              <a:rPr lang="en-US" b="1" dirty="0"/>
              <a:t> = 2200          </a:t>
            </a:r>
            <a:endParaRPr lang="en-US" dirty="0"/>
          </a:p>
          <a:p>
            <a:r>
              <a:rPr lang="en-US" b="1" dirty="0"/>
              <a:t>3200 – 16 X</a:t>
            </a:r>
            <a:r>
              <a:rPr lang="en-US" b="1" baseline="-25000" dirty="0"/>
              <a:t>2</a:t>
            </a:r>
            <a:r>
              <a:rPr lang="en-US" b="1" dirty="0"/>
              <a:t> +6 X</a:t>
            </a:r>
            <a:r>
              <a:rPr lang="en-US" b="1" baseline="-25000" dirty="0"/>
              <a:t>2</a:t>
            </a:r>
            <a:r>
              <a:rPr lang="en-US" b="1" dirty="0"/>
              <a:t> = 2200          </a:t>
            </a:r>
            <a:endParaRPr lang="en-US" dirty="0"/>
          </a:p>
          <a:p>
            <a:r>
              <a:rPr lang="ar-IQ" b="1" dirty="0"/>
              <a:t>ومنها نحصل على </a:t>
            </a:r>
            <a:endParaRPr lang="en-US" dirty="0"/>
          </a:p>
          <a:p>
            <a:r>
              <a:rPr lang="en-US" b="1" dirty="0"/>
              <a:t>   X</a:t>
            </a:r>
            <a:r>
              <a:rPr lang="en-US" b="1" baseline="-25000" dirty="0"/>
              <a:t>2 </a:t>
            </a:r>
            <a:r>
              <a:rPr lang="en-US" b="1" dirty="0"/>
              <a:t>= 100         </a:t>
            </a:r>
            <a:endParaRPr lang="en-US" dirty="0"/>
          </a:p>
          <a:p>
            <a:r>
              <a:rPr lang="ar-IQ" b="1" dirty="0"/>
              <a:t>وبالتعويض عن  </a:t>
            </a:r>
            <a:r>
              <a:rPr lang="en-US" b="1" dirty="0"/>
              <a:t>X</a:t>
            </a:r>
            <a:r>
              <a:rPr lang="en-US" b="1" baseline="-25000" dirty="0"/>
              <a:t>2</a:t>
            </a:r>
            <a:r>
              <a:rPr lang="ar-IQ" b="1" dirty="0"/>
              <a:t>  نحصل على </a:t>
            </a:r>
            <a:endParaRPr lang="en-US" dirty="0"/>
          </a:p>
          <a:p>
            <a:r>
              <a:rPr lang="en-US" b="1" dirty="0"/>
              <a:t>X</a:t>
            </a:r>
            <a:r>
              <a:rPr lang="en-US" b="1" baseline="-25000" dirty="0"/>
              <a:t>1</a:t>
            </a:r>
            <a:r>
              <a:rPr lang="en-US" b="1" dirty="0"/>
              <a:t> = 400 – 2 ( 100 )  = 200  </a:t>
            </a:r>
            <a:endParaRPr lang="en-US" dirty="0"/>
          </a:p>
          <a:p>
            <a:r>
              <a:rPr lang="en-US" b="1" dirty="0"/>
              <a:t>      </a:t>
            </a:r>
            <a:endParaRPr lang="en-US" dirty="0"/>
          </a:p>
          <a:p>
            <a:r>
              <a:rPr lang="ar-IQ" b="1" dirty="0"/>
              <a:t>اذن احداثيات نقطة تقاطع القيدين </a:t>
            </a:r>
            <a:r>
              <a:rPr lang="en-US" b="1" dirty="0"/>
              <a:t>G </a:t>
            </a:r>
            <a:r>
              <a:rPr lang="ar-IQ" b="1" dirty="0"/>
              <a:t> هي </a:t>
            </a:r>
            <a:r>
              <a:rPr lang="en-US" b="1" dirty="0"/>
              <a:t>( 200 , 100 )</a:t>
            </a:r>
            <a:r>
              <a:rPr lang="ar-IQ" b="1" dirty="0"/>
              <a:t> , بعد ذلك نعوض احداثيات النقاط المتطرفة في دالة الهدف </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IQ" b="1" dirty="0"/>
              <a:t>النقاط المتطرفة</a:t>
            </a:r>
            <a:endParaRPr lang="en-US" dirty="0"/>
          </a:p>
          <a:p>
            <a:r>
              <a:rPr lang="ar-IQ" b="1" dirty="0"/>
              <a:t>قيمة دالة الهدف </a:t>
            </a:r>
            <a:r>
              <a:rPr lang="en-US" b="1" dirty="0"/>
              <a:t>Z =12 X</a:t>
            </a:r>
            <a:r>
              <a:rPr lang="en-US" b="1" baseline="-25000" dirty="0"/>
              <a:t>1 </a:t>
            </a:r>
            <a:r>
              <a:rPr lang="en-US" b="1" dirty="0"/>
              <a:t> + 8 X</a:t>
            </a:r>
            <a:r>
              <a:rPr lang="en-US" b="1" baseline="-25000" dirty="0"/>
              <a:t>2</a:t>
            </a:r>
            <a:endParaRPr lang="en-US" dirty="0"/>
          </a:p>
          <a:p>
            <a:r>
              <a:rPr lang="en-US" b="1" dirty="0"/>
              <a:t>O ( 0 , 0 )</a:t>
            </a:r>
            <a:endParaRPr lang="en-US" dirty="0"/>
          </a:p>
          <a:p>
            <a:r>
              <a:rPr lang="en-US" b="1" dirty="0"/>
              <a:t>Z = 0</a:t>
            </a:r>
            <a:endParaRPr lang="en-US" dirty="0"/>
          </a:p>
          <a:p>
            <a:r>
              <a:rPr lang="en-US" b="1" dirty="0"/>
              <a:t>B ( 275 , 0 )</a:t>
            </a:r>
            <a:endParaRPr lang="en-US" dirty="0"/>
          </a:p>
          <a:p>
            <a:r>
              <a:rPr lang="en-US" b="1" dirty="0"/>
              <a:t>Z = 12 ( 275 ) + 0 = 3300</a:t>
            </a:r>
            <a:endParaRPr lang="en-US" dirty="0"/>
          </a:p>
          <a:p>
            <a:r>
              <a:rPr lang="en-US" b="1" dirty="0"/>
              <a:t>G ( 200 , 100 )</a:t>
            </a:r>
            <a:endParaRPr lang="en-US" dirty="0"/>
          </a:p>
          <a:p>
            <a:r>
              <a:rPr lang="en-US" b="1" dirty="0"/>
              <a:t>Z = 12 ( 200 ) + 8 ( 100 ) = 3200</a:t>
            </a:r>
            <a:endParaRPr lang="en-US" dirty="0"/>
          </a:p>
          <a:p>
            <a:r>
              <a:rPr lang="en-US" b="1" dirty="0"/>
              <a:t>C ( 0 , 200 )</a:t>
            </a:r>
            <a:endParaRPr lang="en-US" dirty="0"/>
          </a:p>
          <a:p>
            <a:r>
              <a:rPr lang="en-US" b="1" dirty="0"/>
              <a:t>Z = 0  + 8 ( 200 ) = 1600</a:t>
            </a:r>
            <a:endParaRPr lang="en-US" dirty="0"/>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b="1" dirty="0"/>
              <a:t>ومن الجدول اعلاه نجد ان اكبر قيمة لدالة الهدف تحققها النقطة </a:t>
            </a:r>
            <a:r>
              <a:rPr lang="en-US" b="1" dirty="0"/>
              <a:t>B ( 275 , 0 )</a:t>
            </a:r>
            <a:r>
              <a:rPr lang="ar-IQ" b="1" dirty="0"/>
              <a:t>   لذا فأنها تمثل الحل الامثل , بمعنى ان الحل الامثل هو </a:t>
            </a:r>
            <a:r>
              <a:rPr lang="en-US" b="1" dirty="0"/>
              <a:t>X</a:t>
            </a:r>
            <a:r>
              <a:rPr lang="en-US" b="1" baseline="-25000" dirty="0"/>
              <a:t>1</a:t>
            </a:r>
            <a:r>
              <a:rPr lang="en-US" b="1" dirty="0"/>
              <a:t> = 275 </a:t>
            </a:r>
            <a:r>
              <a:rPr lang="ar-IQ" b="1" dirty="0"/>
              <a:t>  و </a:t>
            </a:r>
            <a:r>
              <a:rPr lang="en-US" b="1" dirty="0"/>
              <a:t>X</a:t>
            </a:r>
            <a:r>
              <a:rPr lang="en-US" b="1" baseline="-25000" dirty="0"/>
              <a:t>2 </a:t>
            </a:r>
            <a:r>
              <a:rPr lang="en-US" b="1" dirty="0"/>
              <a:t>= 0</a:t>
            </a:r>
            <a:r>
              <a:rPr lang="ar-IQ" b="1" dirty="0"/>
              <a:t>  واكبر قيمة لدالة الهدف هي </a:t>
            </a:r>
            <a:r>
              <a:rPr lang="ar-IQ" b="1" dirty="0" smtClean="0"/>
              <a:t>3300 </a:t>
            </a:r>
            <a:r>
              <a:rPr lang="ar-IQ" b="1" dirty="0"/>
              <a:t>دينار </a:t>
            </a:r>
            <a:r>
              <a:rPr lang="ar-IQ" b="1" dirty="0" smtClean="0"/>
              <a:t>.</a:t>
            </a:r>
            <a:r>
              <a:rPr lang="ar-IQ" b="1" dirty="0"/>
              <a:t> </a:t>
            </a:r>
            <a:endParaRPr lang="ar-IQ" b="1" smtClean="0"/>
          </a:p>
          <a:p>
            <a:r>
              <a:rPr lang="ar-IQ" b="1" smtClean="0"/>
              <a:t>أي </a:t>
            </a:r>
            <a:r>
              <a:rPr lang="ar-IQ" b="1" dirty="0"/>
              <a:t>ان البرنامج الامثل للانتاج هو انتاج 275 وحدة من المنتوج </a:t>
            </a:r>
            <a:r>
              <a:rPr lang="en-US" b="1" dirty="0"/>
              <a:t>A </a:t>
            </a:r>
            <a:r>
              <a:rPr lang="ar-IQ" b="1" dirty="0"/>
              <a:t> فقط ( لايتم انتاج اي وحدة من المنتوج </a:t>
            </a:r>
            <a:r>
              <a:rPr lang="en-US" b="1" dirty="0"/>
              <a:t>B </a:t>
            </a:r>
            <a:r>
              <a:rPr lang="ar-IQ" b="1" dirty="0"/>
              <a:t> ) بما يحقق اكبر ربح ممكن ويساوي 3300 دينار .</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مثال 2</a:t>
            </a:r>
            <a:endParaRPr lang="ar-IQ"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r>
              <a:rPr lang="ar-IQ" b="1" dirty="0" smtClean="0"/>
              <a:t>ترغب احدى شركات تصنيع الاعلاف وضع برنامج خاص بانتاج العلف الحيواني اذ قررت انتاج نوعين من انواع العلف كل منهما يتكون من مزيج من المواد الغذائية التي تطحن في مطاحن خاصة لتصبح جاهزة للاستعمال , كلفة النوع الاول من العلف 41 دينار , وكلفة النوع الثاني 35 دينار. يدخل في تركيب كل من نوعي العلف اربعة مواد غذائية , يتطلب تصنيع العلف من النوع الاول مزج ( 2 , 1 , 5 , 0.6 ) وحدة من المواد الغذائية ( </a:t>
            </a:r>
            <a:r>
              <a:rPr lang="en-US" b="1" dirty="0" smtClean="0"/>
              <a:t>D , C , B , A</a:t>
            </a:r>
            <a:r>
              <a:rPr lang="ar-IQ" b="1" dirty="0" smtClean="0"/>
              <a:t> ) على التتابع. الاحتياجات الاسبوعية من المواد الغذائية  ( </a:t>
            </a:r>
            <a:r>
              <a:rPr lang="en-US" b="1" dirty="0" smtClean="0"/>
              <a:t>D , C , B , A</a:t>
            </a:r>
            <a:r>
              <a:rPr lang="ar-IQ" b="1" dirty="0" smtClean="0"/>
              <a:t> ) والمفروض كل نوع من العلفين توفرها للحيوان هي ( 1250 , 250 , 900 , 232.5 ) كلغ على التتابع. المطلوب:</a:t>
            </a:r>
            <a:endParaRPr lang="en-US" dirty="0" smtClean="0"/>
          </a:p>
          <a:p>
            <a:r>
              <a:rPr lang="ar-IQ" b="1" dirty="0" smtClean="0"/>
              <a:t>1- صياغة النموذج الرياضي لهذه المشكلة.</a:t>
            </a:r>
            <a:endParaRPr lang="en-US" dirty="0" smtClean="0"/>
          </a:p>
          <a:p>
            <a:r>
              <a:rPr lang="ar-IQ" b="1" dirty="0" smtClean="0"/>
              <a:t>2- ايجاد البرنامج الامثل لانتاج النوعين من العلف الحيواني باستخدام طريقة الرسم البياني.</a:t>
            </a:r>
            <a:endParaRPr lang="en-US" dirty="0" smtClean="0"/>
          </a:p>
          <a:p>
            <a:r>
              <a:rPr lang="ar-IQ" b="1" dirty="0" smtClean="0"/>
              <a:t>الحل:</a:t>
            </a:r>
            <a:endParaRPr lang="en-US" dirty="0" smtClean="0"/>
          </a:p>
          <a:p>
            <a:r>
              <a:rPr lang="ar-IQ" b="1" dirty="0" smtClean="0"/>
              <a:t>نلخص بيانات المشكلة في الجدول الاتي:</a:t>
            </a:r>
            <a:endParaRPr lang="en-US" dirty="0" smtClean="0"/>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graphicFrame>
        <p:nvGraphicFramePr>
          <p:cNvPr id="4" name="Content Placeholder 3"/>
          <p:cNvGraphicFramePr>
            <a:graphicFrameLocks noGrp="1"/>
          </p:cNvGraphicFramePr>
          <p:nvPr>
            <p:ph idx="1"/>
          </p:nvPr>
        </p:nvGraphicFramePr>
        <p:xfrm>
          <a:off x="457200" y="1600200"/>
          <a:ext cx="8219256" cy="2789696"/>
        </p:xfrm>
        <a:graphic>
          <a:graphicData uri="http://schemas.openxmlformats.org/drawingml/2006/table">
            <a:tbl>
              <a:tblPr rtl="1" firstRow="1" bandRow="1">
                <a:tableStyleId>{5C22544A-7EE6-4342-B048-85BDC9FD1C3A}</a:tableStyleId>
              </a:tblPr>
              <a:tblGrid>
                <a:gridCol w="1369876"/>
                <a:gridCol w="1369876"/>
                <a:gridCol w="1369876"/>
                <a:gridCol w="1369876"/>
                <a:gridCol w="1369876"/>
                <a:gridCol w="1369876"/>
              </a:tblGrid>
              <a:tr h="370840">
                <a:tc>
                  <a:txBody>
                    <a:bodyPr/>
                    <a:lstStyle/>
                    <a:p>
                      <a:pPr rtl="1"/>
                      <a:endParaRPr lang="ar-IQ" dirty="0"/>
                    </a:p>
                  </a:txBody>
                  <a:tcPr/>
                </a:tc>
                <a:tc>
                  <a:txBody>
                    <a:bodyPr/>
                    <a:lstStyle/>
                    <a:p>
                      <a:pPr rtl="1"/>
                      <a:endParaRPr lang="ar-IQ" dirty="0"/>
                    </a:p>
                  </a:txBody>
                  <a:tcPr/>
                </a:tc>
                <a:tc rowSpan="2">
                  <a:txBody>
                    <a:bodyPr/>
                    <a:lstStyle/>
                    <a:p>
                      <a:pPr algn="ctr" rtl="1">
                        <a:lnSpc>
                          <a:spcPct val="115000"/>
                        </a:lnSpc>
                        <a:spcAft>
                          <a:spcPts val="0"/>
                        </a:spcAft>
                      </a:pPr>
                      <a:r>
                        <a:rPr lang="ar-IQ" sz="1400" b="1" dirty="0">
                          <a:latin typeface="Cambria Math"/>
                          <a:ea typeface="Calibri"/>
                          <a:cs typeface="Simplified Arabic"/>
                        </a:rPr>
                        <a:t>المواد الغذائية الداخلة في تركيب العلف</a:t>
                      </a:r>
                      <a:endParaRPr lang="en-US" sz="1200" dirty="0">
                        <a:latin typeface="Cambria Math"/>
                        <a:ea typeface="Calibri"/>
                        <a:cs typeface="Simplified Arabic"/>
                      </a:endParaRPr>
                    </a:p>
                  </a:txBody>
                  <a:tcPr marL="68580" marR="68580" marT="0" marB="0" anchor="ctr"/>
                </a:tc>
                <a:tc gridSpan="2">
                  <a:txBody>
                    <a:bodyPr/>
                    <a:lstStyle/>
                    <a:p>
                      <a:pPr algn="ctr" rtl="1">
                        <a:lnSpc>
                          <a:spcPct val="115000"/>
                        </a:lnSpc>
                        <a:spcAft>
                          <a:spcPts val="0"/>
                        </a:spcAft>
                      </a:pPr>
                      <a:r>
                        <a:rPr lang="ar-IQ" sz="1400" b="1">
                          <a:latin typeface="Cambria Math"/>
                          <a:ea typeface="Calibri"/>
                          <a:cs typeface="Simplified Arabic"/>
                        </a:rPr>
                        <a:t>نوع العلف</a:t>
                      </a:r>
                      <a:endParaRPr lang="en-US" sz="1200">
                        <a:latin typeface="Cambria Math"/>
                        <a:ea typeface="Calibri"/>
                        <a:cs typeface="Simplified Arabic"/>
                      </a:endParaRPr>
                    </a:p>
                  </a:txBody>
                  <a:tcPr marL="68580" marR="68580" marT="0" marB="0" anchor="ctr"/>
                </a:tc>
                <a:tc hMerge="1">
                  <a:txBody>
                    <a:bodyPr/>
                    <a:lstStyle/>
                    <a:p>
                      <a:pPr rtl="1"/>
                      <a:endParaRPr lang="ar-IQ"/>
                    </a:p>
                  </a:txBody>
                  <a:tcPr/>
                </a:tc>
                <a:tc rowSpan="2">
                  <a:txBody>
                    <a:bodyPr/>
                    <a:lstStyle/>
                    <a:p>
                      <a:pPr algn="ctr" rtl="1">
                        <a:lnSpc>
                          <a:spcPct val="115000"/>
                        </a:lnSpc>
                        <a:spcAft>
                          <a:spcPts val="0"/>
                        </a:spcAft>
                      </a:pPr>
                      <a:r>
                        <a:rPr lang="ar-IQ" sz="1400" b="1">
                          <a:latin typeface="Cambria Math"/>
                          <a:ea typeface="Calibri"/>
                          <a:cs typeface="Simplified Arabic"/>
                        </a:rPr>
                        <a:t>الاحتياجات الاسبوعية من المواد الغذائية( كغم )</a:t>
                      </a:r>
                      <a:endParaRPr lang="en-US" sz="1200">
                        <a:latin typeface="Cambria Math"/>
                        <a:ea typeface="Calibri"/>
                        <a:cs typeface="Simplified Arabic"/>
                      </a:endParaRPr>
                    </a:p>
                  </a:txBody>
                  <a:tcPr marL="68580" marR="68580" marT="0" marB="0" anchor="ctr"/>
                </a:tc>
              </a:tr>
              <a:tr h="449848">
                <a:tc>
                  <a:txBody>
                    <a:bodyPr/>
                    <a:lstStyle/>
                    <a:p>
                      <a:pPr rtl="1"/>
                      <a:endParaRPr lang="ar-IQ" dirty="0"/>
                    </a:p>
                  </a:txBody>
                  <a:tcPr/>
                </a:tc>
                <a:tc>
                  <a:txBody>
                    <a:bodyPr/>
                    <a:lstStyle/>
                    <a:p>
                      <a:pPr rtl="1"/>
                      <a:endParaRPr lang="ar-IQ"/>
                    </a:p>
                  </a:txBody>
                  <a:tcPr/>
                </a:tc>
                <a:tc vMerge="1">
                  <a:txBody>
                    <a:bodyPr/>
                    <a:lstStyle/>
                    <a:p>
                      <a:pPr rtl="1"/>
                      <a:endParaRPr lang="ar-IQ"/>
                    </a:p>
                  </a:txBody>
                  <a:tcPr/>
                </a:tc>
                <a:tc>
                  <a:txBody>
                    <a:bodyPr/>
                    <a:lstStyle/>
                    <a:p>
                      <a:pPr algn="ctr" rtl="1">
                        <a:lnSpc>
                          <a:spcPct val="115000"/>
                        </a:lnSpc>
                        <a:spcAft>
                          <a:spcPts val="0"/>
                        </a:spcAft>
                      </a:pPr>
                      <a:r>
                        <a:rPr lang="ar-IQ" sz="1400" b="1">
                          <a:latin typeface="Cambria Math"/>
                          <a:ea typeface="Calibri"/>
                          <a:cs typeface="Simplified Arabic"/>
                        </a:rPr>
                        <a:t>الاول</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الثاني</a:t>
                      </a:r>
                      <a:endParaRPr lang="en-US" sz="1200">
                        <a:latin typeface="Cambria Math"/>
                        <a:ea typeface="Calibri"/>
                        <a:cs typeface="Simplified Arabic"/>
                      </a:endParaRPr>
                    </a:p>
                  </a:txBody>
                  <a:tcPr marL="68580" marR="68580" marT="0" marB="0" anchor="ctr"/>
                </a:tc>
                <a:tc vMerge="1">
                  <a:txBody>
                    <a:bodyPr/>
                    <a:lstStyle/>
                    <a:p>
                      <a:pPr rtl="1"/>
                      <a:endParaRPr lang="ar-IQ"/>
                    </a:p>
                  </a:txBody>
                  <a:tcPr/>
                </a:tc>
              </a:tr>
              <a:tr h="370840">
                <a:tc>
                  <a:txBody>
                    <a:bodyPr/>
                    <a:lstStyle/>
                    <a:p>
                      <a:pPr rtl="1"/>
                      <a:endParaRPr lang="ar-IQ" dirty="0"/>
                    </a:p>
                  </a:txBody>
                  <a:tcPr/>
                </a:tc>
                <a:tc>
                  <a:txBody>
                    <a:bodyPr/>
                    <a:lstStyle/>
                    <a:p>
                      <a:pPr rtl="1"/>
                      <a:endParaRPr lang="ar-IQ"/>
                    </a:p>
                  </a:txBody>
                  <a:tcPr/>
                </a:tc>
                <a:tc>
                  <a:txBody>
                    <a:bodyPr/>
                    <a:lstStyle/>
                    <a:p>
                      <a:pPr algn="ctr" rtl="1">
                        <a:lnSpc>
                          <a:spcPct val="115000"/>
                        </a:lnSpc>
                        <a:spcAft>
                          <a:spcPts val="0"/>
                        </a:spcAft>
                      </a:pPr>
                      <a:r>
                        <a:rPr lang="en-US" sz="1400" b="1">
                          <a:latin typeface="Cambria Math"/>
                          <a:ea typeface="Calibri"/>
                          <a:cs typeface="Simplified Arabic"/>
                        </a:rPr>
                        <a:t>A</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2</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3</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1250</a:t>
                      </a:r>
                      <a:endParaRPr lang="en-US" sz="1200">
                        <a:latin typeface="Cambria Math"/>
                        <a:ea typeface="Calibri"/>
                        <a:cs typeface="Simplified Arabic"/>
                      </a:endParaRPr>
                    </a:p>
                  </a:txBody>
                  <a:tcPr marL="68580" marR="68580" marT="0" marB="0" anchor="ctr"/>
                </a:tc>
              </a:tr>
              <a:tr h="370840">
                <a:tc>
                  <a:txBody>
                    <a:bodyPr/>
                    <a:lstStyle/>
                    <a:p>
                      <a:pPr rtl="1"/>
                      <a:endParaRPr lang="ar-IQ" dirty="0"/>
                    </a:p>
                  </a:txBody>
                  <a:tcPr/>
                </a:tc>
                <a:tc>
                  <a:txBody>
                    <a:bodyPr/>
                    <a:lstStyle/>
                    <a:p>
                      <a:pPr rtl="1"/>
                      <a:endParaRPr lang="ar-IQ"/>
                    </a:p>
                  </a:txBody>
                  <a:tcPr/>
                </a:tc>
                <a:tc>
                  <a:txBody>
                    <a:bodyPr/>
                    <a:lstStyle/>
                    <a:p>
                      <a:pPr algn="ctr" rtl="1">
                        <a:lnSpc>
                          <a:spcPct val="115000"/>
                        </a:lnSpc>
                        <a:spcAft>
                          <a:spcPts val="0"/>
                        </a:spcAft>
                      </a:pPr>
                      <a:r>
                        <a:rPr lang="en-US" sz="1400" b="1">
                          <a:latin typeface="Cambria Math"/>
                          <a:ea typeface="Calibri"/>
                          <a:cs typeface="Simplified Arabic"/>
                        </a:rPr>
                        <a:t>B</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1</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1</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250</a:t>
                      </a:r>
                      <a:endParaRPr lang="en-US" sz="1200">
                        <a:latin typeface="Cambria Math"/>
                        <a:ea typeface="Calibri"/>
                        <a:cs typeface="Simplified Arabic"/>
                      </a:endParaRPr>
                    </a:p>
                  </a:txBody>
                  <a:tcPr marL="68580" marR="68580" marT="0" marB="0" anchor="ctr"/>
                </a:tc>
              </a:tr>
              <a:tr h="370840">
                <a:tc>
                  <a:txBody>
                    <a:bodyPr/>
                    <a:lstStyle/>
                    <a:p>
                      <a:pPr rtl="1"/>
                      <a:endParaRPr lang="ar-IQ" dirty="0"/>
                    </a:p>
                  </a:txBody>
                  <a:tcPr/>
                </a:tc>
                <a:tc>
                  <a:txBody>
                    <a:bodyPr/>
                    <a:lstStyle/>
                    <a:p>
                      <a:pPr rtl="1"/>
                      <a:endParaRPr lang="ar-IQ"/>
                    </a:p>
                  </a:txBody>
                  <a:tcPr/>
                </a:tc>
                <a:tc>
                  <a:txBody>
                    <a:bodyPr/>
                    <a:lstStyle/>
                    <a:p>
                      <a:pPr algn="ctr" rtl="1">
                        <a:lnSpc>
                          <a:spcPct val="115000"/>
                        </a:lnSpc>
                        <a:spcAft>
                          <a:spcPts val="0"/>
                        </a:spcAft>
                      </a:pPr>
                      <a:r>
                        <a:rPr lang="en-US" sz="1400" b="1">
                          <a:latin typeface="Cambria Math"/>
                          <a:ea typeface="Calibri"/>
                          <a:cs typeface="Simplified Arabic"/>
                        </a:rPr>
                        <a:t>C</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5</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3</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900</a:t>
                      </a:r>
                      <a:endParaRPr lang="en-US" sz="1200">
                        <a:latin typeface="Cambria Math"/>
                        <a:ea typeface="Calibri"/>
                        <a:cs typeface="Simplified Arabic"/>
                      </a:endParaRPr>
                    </a:p>
                  </a:txBody>
                  <a:tcPr marL="68580" marR="68580" marT="0" marB="0" anchor="ctr"/>
                </a:tc>
              </a:tr>
              <a:tr h="334640">
                <a:tc>
                  <a:txBody>
                    <a:bodyPr/>
                    <a:lstStyle/>
                    <a:p>
                      <a:pPr rtl="1"/>
                      <a:endParaRPr lang="ar-IQ" dirty="0"/>
                    </a:p>
                  </a:txBody>
                  <a:tcPr/>
                </a:tc>
                <a:tc>
                  <a:txBody>
                    <a:bodyPr/>
                    <a:lstStyle/>
                    <a:p>
                      <a:pPr rtl="1"/>
                      <a:endParaRPr lang="ar-IQ"/>
                    </a:p>
                  </a:txBody>
                  <a:tcPr/>
                </a:tc>
                <a:tc>
                  <a:txBody>
                    <a:bodyPr/>
                    <a:lstStyle/>
                    <a:p>
                      <a:pPr algn="ctr" rtl="1">
                        <a:lnSpc>
                          <a:spcPct val="115000"/>
                        </a:lnSpc>
                        <a:spcAft>
                          <a:spcPts val="0"/>
                        </a:spcAft>
                      </a:pPr>
                      <a:r>
                        <a:rPr lang="en-US" sz="1400" b="1">
                          <a:latin typeface="Cambria Math"/>
                          <a:ea typeface="Calibri"/>
                          <a:cs typeface="Simplified Arabic"/>
                        </a:rPr>
                        <a:t>D</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0.6</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0.25</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232.5</a:t>
                      </a:r>
                      <a:endParaRPr lang="en-US" sz="1200">
                        <a:latin typeface="Cambria Math"/>
                        <a:ea typeface="Calibri"/>
                        <a:cs typeface="Simplified Arabic"/>
                      </a:endParaRPr>
                    </a:p>
                  </a:txBody>
                  <a:tcPr marL="68580" marR="68580" marT="0" marB="0" anchor="ctr"/>
                </a:tc>
              </a:tr>
              <a:tr h="370840">
                <a:tc>
                  <a:txBody>
                    <a:bodyPr/>
                    <a:lstStyle/>
                    <a:p>
                      <a:pPr rtl="1"/>
                      <a:endParaRPr lang="ar-IQ"/>
                    </a:p>
                  </a:txBody>
                  <a:tcPr/>
                </a:tc>
                <a:tc>
                  <a:txBody>
                    <a:bodyPr/>
                    <a:lstStyle/>
                    <a:p>
                      <a:pPr rtl="1"/>
                      <a:endParaRPr lang="ar-IQ"/>
                    </a:p>
                  </a:txBody>
                  <a:tcPr/>
                </a:tc>
                <a:tc>
                  <a:txBody>
                    <a:bodyPr/>
                    <a:lstStyle/>
                    <a:p>
                      <a:pPr algn="ctr" rtl="1">
                        <a:lnSpc>
                          <a:spcPct val="115000"/>
                        </a:lnSpc>
                        <a:spcAft>
                          <a:spcPts val="0"/>
                        </a:spcAft>
                      </a:pPr>
                      <a:r>
                        <a:rPr lang="ar-IQ" sz="1400" b="1">
                          <a:latin typeface="Cambria Math"/>
                          <a:ea typeface="Calibri"/>
                          <a:cs typeface="Simplified Arabic"/>
                        </a:rPr>
                        <a:t>كلفة الوحدة الواحدة من العلف (دينار)</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41</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r>
                        <a:rPr lang="ar-IQ" sz="1400" b="1">
                          <a:latin typeface="Cambria Math"/>
                          <a:ea typeface="Calibri"/>
                          <a:cs typeface="Simplified Arabic"/>
                        </a:rPr>
                        <a:t>35</a:t>
                      </a:r>
                      <a:endParaRPr lang="en-US" sz="1200">
                        <a:latin typeface="Cambria Math"/>
                        <a:ea typeface="Calibri"/>
                        <a:cs typeface="Simplified Arabic"/>
                      </a:endParaRPr>
                    </a:p>
                  </a:txBody>
                  <a:tcPr marL="68580" marR="68580" marT="0" marB="0" anchor="ctr"/>
                </a:tc>
                <a:tc>
                  <a:txBody>
                    <a:bodyPr/>
                    <a:lstStyle/>
                    <a:p>
                      <a:pPr algn="ctr" rtl="1">
                        <a:lnSpc>
                          <a:spcPct val="115000"/>
                        </a:lnSpc>
                        <a:spcAft>
                          <a:spcPts val="0"/>
                        </a:spcAft>
                      </a:pPr>
                      <a:endParaRPr lang="en-US" sz="1200" dirty="0">
                        <a:latin typeface="Cambria Math"/>
                        <a:ea typeface="Calibri"/>
                        <a:cs typeface="Simplified Arabic"/>
                      </a:endParaRPr>
                    </a:p>
                  </a:txBody>
                  <a:tcPr marL="68580" marR="68580" marT="0" marB="0" anchor="ct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b="1" dirty="0" smtClean="0"/>
              <a:t>القرار يتعلق في تحديد الكمية المنتجة من كل نوع من نوعي العلف بما يحقق اقل كلفة ممكنة.</a:t>
            </a:r>
            <a:endParaRPr lang="en-US" dirty="0" smtClean="0"/>
          </a:p>
          <a:p>
            <a:r>
              <a:rPr lang="ar-IQ" b="1" dirty="0" smtClean="0"/>
              <a:t>نفرض ان عدد الوحدات المنتجة من العلف الاول يساوي </a:t>
            </a:r>
            <a:r>
              <a:rPr lang="en-US" b="1" dirty="0" smtClean="0"/>
              <a:t>X</a:t>
            </a:r>
            <a:r>
              <a:rPr lang="en-US" b="1" baseline="-25000" dirty="0" smtClean="0"/>
              <a:t>1</a:t>
            </a:r>
            <a:r>
              <a:rPr lang="en-US" b="1" dirty="0" smtClean="0"/>
              <a:t> </a:t>
            </a:r>
            <a:r>
              <a:rPr lang="ar-IQ" b="1" dirty="0" smtClean="0"/>
              <a:t> . </a:t>
            </a:r>
            <a:endParaRPr lang="en-US" dirty="0" smtClean="0"/>
          </a:p>
          <a:p>
            <a:r>
              <a:rPr lang="ar-IQ" b="1" dirty="0" smtClean="0"/>
              <a:t>نفرض ان عدد الوحدات المنتجة من العلف الثاني يساوي </a:t>
            </a:r>
            <a:r>
              <a:rPr lang="en-US" b="1" dirty="0" smtClean="0"/>
              <a:t>X</a:t>
            </a:r>
            <a:r>
              <a:rPr lang="en-US" b="1" baseline="-25000" dirty="0" smtClean="0"/>
              <a:t>2</a:t>
            </a:r>
            <a:r>
              <a:rPr lang="en-US" b="1" dirty="0" smtClean="0"/>
              <a:t> </a:t>
            </a:r>
            <a:r>
              <a:rPr lang="ar-IQ" b="1" dirty="0" smtClean="0"/>
              <a:t> .</a:t>
            </a:r>
            <a:endParaRPr lang="en-US" dirty="0" smtClean="0"/>
          </a:p>
          <a:p>
            <a:r>
              <a:rPr lang="ar-IQ" b="1" dirty="0" smtClean="0"/>
              <a:t>صيغة النموذج الرياضي :</a:t>
            </a:r>
            <a:endParaRPr lang="en-US" dirty="0" smtClean="0"/>
          </a:p>
          <a:p>
            <a:r>
              <a:rPr lang="en-US" b="1" dirty="0" smtClean="0"/>
              <a:t>Min. Z = 41 X</a:t>
            </a:r>
            <a:r>
              <a:rPr lang="en-US" b="1" baseline="-25000" dirty="0" smtClean="0"/>
              <a:t>1</a:t>
            </a:r>
            <a:r>
              <a:rPr lang="en-US" b="1" dirty="0" smtClean="0"/>
              <a:t> + 35 X</a:t>
            </a:r>
            <a:r>
              <a:rPr lang="en-US" b="1" baseline="-25000" dirty="0" smtClean="0"/>
              <a:t>2</a:t>
            </a:r>
            <a:endParaRPr lang="en-US" dirty="0" smtClean="0"/>
          </a:p>
          <a:p>
            <a:r>
              <a:rPr lang="en-US" b="1" dirty="0" smtClean="0"/>
              <a:t>S.T.</a:t>
            </a:r>
            <a:endParaRPr lang="en-US" dirty="0" smtClean="0"/>
          </a:p>
          <a:p>
            <a:r>
              <a:rPr lang="en-US" b="1" dirty="0" smtClean="0"/>
              <a:t>2 X</a:t>
            </a:r>
            <a:r>
              <a:rPr lang="en-US" b="1" baseline="-25000" dirty="0" smtClean="0"/>
              <a:t>1</a:t>
            </a:r>
            <a:r>
              <a:rPr lang="en-US" b="1" dirty="0" smtClean="0"/>
              <a:t> + 3 X</a:t>
            </a:r>
            <a:r>
              <a:rPr lang="en-US" b="1" baseline="-25000" dirty="0" smtClean="0"/>
              <a:t>2</a:t>
            </a:r>
            <a:r>
              <a:rPr lang="en-US" b="1" dirty="0" smtClean="0"/>
              <a:t>  ≥ 1250</a:t>
            </a:r>
            <a:endParaRPr lang="en-US" dirty="0" smtClean="0"/>
          </a:p>
          <a:p>
            <a:r>
              <a:rPr lang="en-US" b="1" dirty="0" smtClean="0"/>
              <a:t>X</a:t>
            </a:r>
            <a:r>
              <a:rPr lang="en-US" b="1" baseline="-25000" dirty="0" smtClean="0"/>
              <a:t>1</a:t>
            </a:r>
            <a:r>
              <a:rPr lang="en-US" b="1" dirty="0" smtClean="0"/>
              <a:t> + X</a:t>
            </a:r>
            <a:r>
              <a:rPr lang="en-US" b="1" baseline="-25000" dirty="0" smtClean="0"/>
              <a:t>2</a:t>
            </a:r>
            <a:r>
              <a:rPr lang="en-US" b="1" dirty="0" smtClean="0"/>
              <a:t> ≥ 250</a:t>
            </a:r>
            <a:endParaRPr lang="en-US" dirty="0" smtClean="0"/>
          </a:p>
          <a:p>
            <a:r>
              <a:rPr lang="en-US" b="1" dirty="0" smtClean="0"/>
              <a:t>5 X</a:t>
            </a:r>
            <a:r>
              <a:rPr lang="en-US" b="1" baseline="-25000" dirty="0" smtClean="0"/>
              <a:t>1</a:t>
            </a:r>
            <a:r>
              <a:rPr lang="en-US" b="1" dirty="0" smtClean="0"/>
              <a:t> + 3 X</a:t>
            </a:r>
            <a:r>
              <a:rPr lang="en-US" b="1" baseline="-25000" dirty="0" smtClean="0"/>
              <a:t>2</a:t>
            </a:r>
            <a:r>
              <a:rPr lang="en-US" b="1" dirty="0" smtClean="0"/>
              <a:t> ≥ 900</a:t>
            </a:r>
            <a:endParaRPr lang="en-US" dirty="0" smtClean="0"/>
          </a:p>
          <a:p>
            <a:r>
              <a:rPr lang="en-US" b="1" dirty="0" smtClean="0"/>
              <a:t>0.6 X</a:t>
            </a:r>
            <a:r>
              <a:rPr lang="en-US" b="1" baseline="-25000" dirty="0" smtClean="0"/>
              <a:t>1</a:t>
            </a:r>
            <a:r>
              <a:rPr lang="en-US" b="1" dirty="0" smtClean="0"/>
              <a:t> + 0.25 X</a:t>
            </a:r>
            <a:r>
              <a:rPr lang="en-US" b="1" baseline="-25000" dirty="0" smtClean="0"/>
              <a:t>2</a:t>
            </a:r>
            <a:r>
              <a:rPr lang="en-US" b="1" dirty="0" smtClean="0"/>
              <a:t> ≥ 232.5</a:t>
            </a:r>
            <a:endParaRPr lang="en-US" dirty="0" smtClean="0"/>
          </a:p>
          <a:p>
            <a:r>
              <a:rPr lang="en-US" b="1" dirty="0" smtClean="0"/>
              <a:t>X</a:t>
            </a:r>
            <a:r>
              <a:rPr lang="en-US" b="1" baseline="-25000" dirty="0" smtClean="0"/>
              <a:t>1</a:t>
            </a:r>
            <a:r>
              <a:rPr lang="en-US" b="1" dirty="0" smtClean="0"/>
              <a:t> , X</a:t>
            </a:r>
            <a:r>
              <a:rPr lang="en-US" b="1" baseline="-25000" dirty="0" smtClean="0"/>
              <a:t>2</a:t>
            </a:r>
            <a:r>
              <a:rPr lang="en-US" b="1" dirty="0" smtClean="0"/>
              <a:t> ≥ 0</a:t>
            </a:r>
            <a:endParaRPr lang="en-US" dirty="0" smtClean="0"/>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2800" b="1" dirty="0" smtClean="0"/>
              <a:t>ايجاد الحل الامثل بطريقة الرسم البياني:</a:t>
            </a:r>
            <a:r>
              <a:rPr lang="en-US" sz="2800" dirty="0" smtClean="0"/>
              <a:t/>
            </a:r>
            <a:br>
              <a:rPr lang="en-US" sz="2800" dirty="0" smtClean="0"/>
            </a:br>
            <a:r>
              <a:rPr lang="ar-IQ" sz="2800" b="1" dirty="0" smtClean="0"/>
              <a:t>رسم القيد الاول: </a:t>
            </a:r>
            <a:r>
              <a:rPr lang="en-US" sz="2800" b="1" dirty="0" smtClean="0"/>
              <a:t>2 X</a:t>
            </a:r>
            <a:r>
              <a:rPr lang="en-US" sz="2800" b="1" baseline="-25000" dirty="0" smtClean="0"/>
              <a:t>1</a:t>
            </a:r>
            <a:r>
              <a:rPr lang="en-US" sz="2800" b="1" dirty="0" smtClean="0"/>
              <a:t> + 3 X</a:t>
            </a:r>
            <a:r>
              <a:rPr lang="en-US" sz="2800" b="1" baseline="-25000" dirty="0" smtClean="0"/>
              <a:t>2</a:t>
            </a:r>
            <a:r>
              <a:rPr lang="en-US" sz="2800" b="1" dirty="0" smtClean="0"/>
              <a:t>  = 1250</a:t>
            </a:r>
            <a:r>
              <a:rPr lang="en-US" sz="2800" dirty="0" smtClean="0"/>
              <a:t/>
            </a:r>
            <a:br>
              <a:rPr lang="en-US" sz="2800" dirty="0" smtClean="0"/>
            </a:br>
            <a:endParaRPr lang="ar-IQ" sz="2800" dirty="0"/>
          </a:p>
        </p:txBody>
      </p:sp>
      <p:graphicFrame>
        <p:nvGraphicFramePr>
          <p:cNvPr id="4" name="Content Placeholder 3"/>
          <p:cNvGraphicFramePr>
            <a:graphicFrameLocks noGrp="1"/>
          </p:cNvGraphicFramePr>
          <p:nvPr>
            <p:ph idx="1"/>
          </p:nvPr>
        </p:nvGraphicFramePr>
        <p:xfrm>
          <a:off x="457200" y="1600200"/>
          <a:ext cx="8229600" cy="111252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endParaRPr lang="ar-IQ" dirty="0"/>
                    </a:p>
                  </a:txBody>
                  <a:tcPr/>
                </a:tc>
                <a:tc>
                  <a:txBody>
                    <a:bodyPr/>
                    <a:lstStyle/>
                    <a:p>
                      <a:pPr algn="r" rtl="1">
                        <a:lnSpc>
                          <a:spcPct val="115000"/>
                        </a:lnSpc>
                        <a:spcAft>
                          <a:spcPts val="0"/>
                        </a:spcAft>
                      </a:pPr>
                      <a:r>
                        <a:rPr lang="en-US" sz="1400" b="1" dirty="0">
                          <a:latin typeface="Cambria Math"/>
                          <a:ea typeface="Calibri"/>
                          <a:cs typeface="Simplified Arabic"/>
                        </a:rPr>
                        <a:t>X</a:t>
                      </a:r>
                      <a:r>
                        <a:rPr lang="en-US" sz="1400" b="1" baseline="-25000" dirty="0">
                          <a:latin typeface="Cambria Math"/>
                          <a:ea typeface="Calibri"/>
                          <a:cs typeface="Simplified Arabic"/>
                        </a:rPr>
                        <a:t>2</a:t>
                      </a:r>
                      <a:r>
                        <a:rPr lang="en-US" sz="1400" b="1" dirty="0">
                          <a:latin typeface="Cambria Math"/>
                          <a:ea typeface="Calibri"/>
                          <a:cs typeface="Simplified Arabic"/>
                        </a:rPr>
                        <a:t>  </a:t>
                      </a:r>
                      <a:endParaRPr lang="en-US" sz="1200" dirty="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X</a:t>
                      </a:r>
                      <a:r>
                        <a:rPr lang="en-US" sz="1400" b="1" baseline="-25000">
                          <a:latin typeface="Cambria Math"/>
                          <a:ea typeface="Calibri"/>
                          <a:cs typeface="Simplified Arabic"/>
                        </a:rPr>
                        <a:t>1</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النقطة</a:t>
                      </a:r>
                      <a:endParaRPr lang="en-US" sz="1200">
                        <a:latin typeface="Cambria Math"/>
                        <a:ea typeface="Calibri"/>
                        <a:cs typeface="Simplified Arabic"/>
                      </a:endParaRPr>
                    </a:p>
                  </a:txBody>
                  <a:tcPr marL="68580" marR="68580" marT="0" marB="0"/>
                </a:tc>
              </a:tr>
              <a:tr h="370840">
                <a:tc>
                  <a:txBody>
                    <a:bodyPr/>
                    <a:lstStyle/>
                    <a:p>
                      <a:pPr rtl="1"/>
                      <a:endParaRPr lang="ar-IQ"/>
                    </a:p>
                  </a:txBody>
                  <a:tcPr/>
                </a:tc>
                <a:tc>
                  <a:txBody>
                    <a:bodyPr/>
                    <a:lstStyle/>
                    <a:p>
                      <a:pPr algn="r" rtl="1">
                        <a:lnSpc>
                          <a:spcPct val="115000"/>
                        </a:lnSpc>
                        <a:spcAft>
                          <a:spcPts val="0"/>
                        </a:spcAft>
                      </a:pPr>
                      <a:r>
                        <a:rPr lang="ar-IQ" sz="1400" b="1">
                          <a:latin typeface="Cambria Math"/>
                          <a:ea typeface="Calibri"/>
                          <a:cs typeface="Simplified Arabic"/>
                        </a:rPr>
                        <a:t>416.67</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A</a:t>
                      </a:r>
                      <a:endParaRPr lang="en-US" sz="1200">
                        <a:latin typeface="Cambria Math"/>
                        <a:ea typeface="Calibri"/>
                        <a:cs typeface="Simplified Arabic"/>
                      </a:endParaRPr>
                    </a:p>
                  </a:txBody>
                  <a:tcPr marL="68580" marR="68580" marT="0" marB="0"/>
                </a:tc>
              </a:tr>
              <a:tr h="370840">
                <a:tc>
                  <a:txBody>
                    <a:bodyPr/>
                    <a:lstStyle/>
                    <a:p>
                      <a:pPr rtl="1"/>
                      <a:endParaRPr lang="ar-IQ"/>
                    </a:p>
                  </a:txBody>
                  <a:tcPr/>
                </a:tc>
                <a:tc>
                  <a:txBody>
                    <a:bodyPr/>
                    <a:lstStyle/>
                    <a:p>
                      <a:pPr algn="r" rtl="1">
                        <a:lnSpc>
                          <a:spcPct val="115000"/>
                        </a:lnSpc>
                        <a:spcAft>
                          <a:spcPts val="0"/>
                        </a:spcAft>
                      </a:pPr>
                      <a:r>
                        <a:rPr lang="ar-IQ" sz="1400" b="1">
                          <a:latin typeface="Cambria Math"/>
                          <a:ea typeface="Calibri"/>
                          <a:cs typeface="Simplified Arabic"/>
                        </a:rPr>
                        <a:t>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625</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dirty="0">
                          <a:latin typeface="Cambria Math"/>
                          <a:ea typeface="Calibri"/>
                          <a:cs typeface="Simplified Arabic"/>
                        </a:rPr>
                        <a:t>B</a:t>
                      </a:r>
                      <a:endParaRPr lang="en-US" sz="1200" dirty="0">
                        <a:latin typeface="Cambria Math"/>
                        <a:ea typeface="Calibri"/>
                        <a:cs typeface="Simplified Arabic"/>
                      </a:endParaRPr>
                    </a:p>
                  </a:txBody>
                  <a:tcPr marL="68580" marR="68580" marT="0" marB="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 شكل (1): الرسم البياني للقيد الاول </a:t>
            </a:r>
            <a:endParaRPr lang="ar-IQ" dirty="0"/>
          </a:p>
        </p:txBody>
      </p:sp>
      <p:pic>
        <p:nvPicPr>
          <p:cNvPr id="4" name="Content Placeholder 3" descr="C:\Users\win7\Desktop\Untitled1.png"/>
          <p:cNvPicPr>
            <a:picLocks noGrp="1"/>
          </p:cNvPicPr>
          <p:nvPr>
            <p:ph idx="1"/>
          </p:nvPr>
        </p:nvPicPr>
        <p:blipFill>
          <a:blip r:embed="rId2" cstate="print"/>
          <a:srcRect/>
          <a:stretch>
            <a:fillRect/>
          </a:stretch>
        </p:blipFill>
        <p:spPr bwMode="auto">
          <a:xfrm>
            <a:off x="546957" y="1600200"/>
            <a:ext cx="8050085" cy="4525963"/>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رسم القيد الثاني:   </a:t>
            </a:r>
            <a:r>
              <a:rPr lang="en-US" b="1" dirty="0" smtClean="0"/>
              <a:t>X</a:t>
            </a:r>
            <a:r>
              <a:rPr lang="en-US" b="1" baseline="-25000" dirty="0" smtClean="0"/>
              <a:t>1</a:t>
            </a:r>
            <a:r>
              <a:rPr lang="en-US" b="1" dirty="0" smtClean="0"/>
              <a:t> + X</a:t>
            </a:r>
            <a:r>
              <a:rPr lang="en-US" b="1" baseline="-25000" dirty="0" smtClean="0"/>
              <a:t>2</a:t>
            </a:r>
            <a:r>
              <a:rPr lang="en-US" b="1" dirty="0" smtClean="0"/>
              <a:t> = 250</a:t>
            </a:r>
            <a:r>
              <a:rPr lang="ar-IQ" b="1" dirty="0" smtClean="0"/>
              <a:t>   </a:t>
            </a:r>
            <a:r>
              <a:rPr lang="en-US" dirty="0" smtClean="0"/>
              <a:t/>
            </a:r>
            <a:br>
              <a:rPr lang="en-US" dirty="0" smtClean="0"/>
            </a:br>
            <a:endParaRPr lang="ar-IQ" dirty="0"/>
          </a:p>
        </p:txBody>
      </p:sp>
      <p:graphicFrame>
        <p:nvGraphicFramePr>
          <p:cNvPr id="4" name="Content Placeholder 3"/>
          <p:cNvGraphicFramePr>
            <a:graphicFrameLocks noGrp="1"/>
          </p:cNvGraphicFramePr>
          <p:nvPr>
            <p:ph idx="1"/>
          </p:nvPr>
        </p:nvGraphicFramePr>
        <p:xfrm>
          <a:off x="457200" y="1600200"/>
          <a:ext cx="8229600" cy="111252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endParaRPr lang="ar-IQ" dirty="0"/>
                    </a:p>
                  </a:txBody>
                  <a:tcPr/>
                </a:tc>
                <a:tc>
                  <a:txBody>
                    <a:bodyPr/>
                    <a:lstStyle/>
                    <a:p>
                      <a:pPr algn="r" rtl="1">
                        <a:lnSpc>
                          <a:spcPct val="115000"/>
                        </a:lnSpc>
                        <a:spcAft>
                          <a:spcPts val="0"/>
                        </a:spcAft>
                      </a:pPr>
                      <a:r>
                        <a:rPr lang="en-US" sz="1400" b="1" dirty="0">
                          <a:latin typeface="Cambria Math"/>
                          <a:ea typeface="Calibri"/>
                          <a:cs typeface="Simplified Arabic"/>
                        </a:rPr>
                        <a:t>X</a:t>
                      </a:r>
                      <a:r>
                        <a:rPr lang="en-US" sz="1400" b="1" baseline="-25000" dirty="0">
                          <a:latin typeface="Cambria Math"/>
                          <a:ea typeface="Calibri"/>
                          <a:cs typeface="Simplified Arabic"/>
                        </a:rPr>
                        <a:t>2</a:t>
                      </a:r>
                      <a:endParaRPr lang="en-US" sz="1200" dirty="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X</a:t>
                      </a:r>
                      <a:r>
                        <a:rPr lang="en-US" sz="1400" b="1" baseline="-25000">
                          <a:latin typeface="Cambria Math"/>
                          <a:ea typeface="Calibri"/>
                          <a:cs typeface="Simplified Arabic"/>
                        </a:rPr>
                        <a:t>1</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النقطة</a:t>
                      </a:r>
                      <a:endParaRPr lang="en-US" sz="1200">
                        <a:latin typeface="Cambria Math"/>
                        <a:ea typeface="Calibri"/>
                        <a:cs typeface="Simplified Arabic"/>
                      </a:endParaRPr>
                    </a:p>
                  </a:txBody>
                  <a:tcPr marL="68580" marR="68580" marT="0" marB="0"/>
                </a:tc>
              </a:tr>
              <a:tr h="370840">
                <a:tc>
                  <a:txBody>
                    <a:bodyPr/>
                    <a:lstStyle/>
                    <a:p>
                      <a:pPr rtl="1"/>
                      <a:endParaRPr lang="ar-IQ"/>
                    </a:p>
                  </a:txBody>
                  <a:tcPr/>
                </a:tc>
                <a:tc>
                  <a:txBody>
                    <a:bodyPr/>
                    <a:lstStyle/>
                    <a:p>
                      <a:pPr algn="r" rtl="1">
                        <a:lnSpc>
                          <a:spcPct val="115000"/>
                        </a:lnSpc>
                        <a:spcAft>
                          <a:spcPts val="0"/>
                        </a:spcAft>
                      </a:pPr>
                      <a:r>
                        <a:rPr lang="ar-IQ" sz="1400" b="1">
                          <a:latin typeface="Cambria Math"/>
                          <a:ea typeface="Calibri"/>
                          <a:cs typeface="Simplified Arabic"/>
                        </a:rPr>
                        <a:t>250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C</a:t>
                      </a:r>
                      <a:endParaRPr lang="en-US" sz="1200">
                        <a:latin typeface="Cambria Math"/>
                        <a:ea typeface="Calibri"/>
                        <a:cs typeface="Simplified Arabic"/>
                      </a:endParaRPr>
                    </a:p>
                  </a:txBody>
                  <a:tcPr marL="68580" marR="68580" marT="0" marB="0"/>
                </a:tc>
              </a:tr>
              <a:tr h="370840">
                <a:tc>
                  <a:txBody>
                    <a:bodyPr/>
                    <a:lstStyle/>
                    <a:p>
                      <a:pPr rtl="1"/>
                      <a:endParaRPr lang="ar-IQ"/>
                    </a:p>
                  </a:txBody>
                  <a:tcPr/>
                </a:tc>
                <a:tc>
                  <a:txBody>
                    <a:bodyPr/>
                    <a:lstStyle/>
                    <a:p>
                      <a:pPr algn="r" rtl="1">
                        <a:lnSpc>
                          <a:spcPct val="115000"/>
                        </a:lnSpc>
                        <a:spcAft>
                          <a:spcPts val="0"/>
                        </a:spcAft>
                      </a:pPr>
                      <a:r>
                        <a:rPr lang="ar-IQ" sz="1400" b="1">
                          <a:latin typeface="Cambria Math"/>
                          <a:ea typeface="Calibri"/>
                          <a:cs typeface="Simplified Arabic"/>
                        </a:rPr>
                        <a:t>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250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dirty="0">
                          <a:latin typeface="Cambria Math"/>
                          <a:ea typeface="Calibri"/>
                          <a:cs typeface="Simplified Arabic"/>
                        </a:rPr>
                        <a:t>D</a:t>
                      </a:r>
                      <a:endParaRPr lang="en-US" sz="1200" dirty="0">
                        <a:latin typeface="Cambria Math"/>
                        <a:ea typeface="Calibri"/>
                        <a:cs typeface="Simplified Arabic"/>
                      </a:endParaRPr>
                    </a:p>
                  </a:txBody>
                  <a:tcPr marL="68580" marR="68580" marT="0" marB="0"/>
                </a:tc>
              </a:tr>
            </a:tbl>
          </a:graphicData>
        </a:graphic>
      </p:graphicFrame>
      <p:pic>
        <p:nvPicPr>
          <p:cNvPr id="5" name="Picture 4" descr="C:\Users\win7\Desktop\Untitled2.png"/>
          <p:cNvPicPr/>
          <p:nvPr/>
        </p:nvPicPr>
        <p:blipFill>
          <a:blip r:embed="rId2" cstate="print"/>
          <a:srcRect/>
          <a:stretch>
            <a:fillRect/>
          </a:stretch>
        </p:blipFill>
        <p:spPr bwMode="auto">
          <a:xfrm>
            <a:off x="1934845" y="2924944"/>
            <a:ext cx="5274310" cy="320915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تعرف البرمجة الخطية</a:t>
            </a:r>
            <a:r>
              <a:rPr lang="ar-SA" dirty="0" smtClean="0"/>
              <a:t>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0000" lnSpcReduction="20000"/>
          </a:bodyPr>
          <a:lstStyle/>
          <a:p>
            <a:r>
              <a:rPr lang="ar-SA" dirty="0" smtClean="0"/>
              <a:t>تعرف </a:t>
            </a:r>
            <a:r>
              <a:rPr lang="ar-SA" dirty="0"/>
              <a:t>البرمجه الخطيه بأنها اسلوب رياضي يستعمل كأداة لايجاد افضل استعمالات للموارد المحدودة المتاحة لدى المنشأة ولهذا الاسلوب جانبان</a:t>
            </a:r>
            <a:r>
              <a:rPr lang="en-US" dirty="0"/>
              <a:t/>
            </a:r>
            <a:br>
              <a:rPr lang="en-US" dirty="0"/>
            </a:br>
            <a:r>
              <a:rPr lang="ar-IQ" dirty="0"/>
              <a:t>الجانب الاول : </a:t>
            </a:r>
            <a:r>
              <a:rPr lang="ar-SA" dirty="0"/>
              <a:t>برمجة وتعني امكانية استعمال الاسلوب لايجاد البرامج المختلفة لاستعمال الموارد المحدودة المتاحة لدى المنشأة وبما يتلائم مع القيود المفروضة على هذه الموارد تم اختيار افضل هذه البرامج التي تحقق هدف المنشأة وذلك بالانطلاق من برنامج لاخر افضل منة</a:t>
            </a:r>
            <a:endParaRPr lang="en-US" dirty="0"/>
          </a:p>
          <a:p>
            <a:r>
              <a:rPr lang="ar-SA" dirty="0"/>
              <a:t>الجانب الثاني : الخطية يقصد بها العلاقات بين المتغيرات المحددة كافة للمشكلة قيد الدرس علاقات خطية اي ان استجابة المتغيرات كافة هي استجابة واحدة تتناغم مع استجابة دالة الهدف</a:t>
            </a:r>
            <a:r>
              <a:rPr lang="en-US" dirty="0"/>
              <a:t>.</a:t>
            </a:r>
            <a:br>
              <a:rPr lang="en-US" dirty="0"/>
            </a:br>
            <a:r>
              <a:rPr lang="ar-SA" dirty="0"/>
              <a:t>وفي حالة حل نموذج البرمجة الخطية دائما نسعى الى ايجاد الحل الامثل(اي الحل الذي يحقق القيود كافة بوجود دالة الهدف ) وتكون الحلول على ثلاثة انواع</a:t>
            </a:r>
            <a:r>
              <a:rPr lang="en-US" dirty="0"/>
              <a:t>:</a:t>
            </a:r>
            <a:br>
              <a:rPr lang="en-US" dirty="0"/>
            </a:br>
            <a:r>
              <a:rPr lang="ar-SA" dirty="0"/>
              <a:t>الحل الاول :-  الاول وهو حل ممكن الوصول اليه في اية مجموعة من المعادلات</a:t>
            </a:r>
            <a:r>
              <a:rPr lang="en-US" dirty="0"/>
              <a:t/>
            </a:r>
            <a:br>
              <a:rPr lang="en-US" dirty="0"/>
            </a:br>
            <a:r>
              <a:rPr lang="ar-SA" dirty="0"/>
              <a:t>الحل الثاني:- الممكن  وهو الحل الذي ممكن ايجاده بعد التوصل الى الحل في الحالة الاولى وهذا الحل يحقق القيود كافة بشكل عام</a:t>
            </a:r>
            <a:r>
              <a:rPr lang="en-US" dirty="0"/>
              <a:t/>
            </a:r>
            <a:br>
              <a:rPr lang="en-US" dirty="0"/>
            </a:br>
            <a:r>
              <a:rPr lang="ar-SA" dirty="0"/>
              <a:t>الحل الثااث: الامثل وهو الحل الذي يمكن ايجاده بعد التوصل الى الحل الممكن وهذا الحل يحقق القيود كافة بوجود دالة الهدف</a:t>
            </a:r>
            <a:endParaRPr lang="en-US" dirty="0"/>
          </a:p>
          <a:p>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رسم القيد الثالث:    </a:t>
            </a:r>
            <a:r>
              <a:rPr lang="en-US" b="1" dirty="0" smtClean="0"/>
              <a:t>5 X</a:t>
            </a:r>
            <a:r>
              <a:rPr lang="en-US" b="1" baseline="-25000" dirty="0" smtClean="0"/>
              <a:t>1</a:t>
            </a:r>
            <a:r>
              <a:rPr lang="en-US" b="1" dirty="0" smtClean="0"/>
              <a:t> + 3 X</a:t>
            </a:r>
            <a:r>
              <a:rPr lang="en-US" b="1" baseline="-25000" dirty="0" smtClean="0"/>
              <a:t>2</a:t>
            </a:r>
            <a:r>
              <a:rPr lang="en-US" b="1" dirty="0" smtClean="0"/>
              <a:t> = 900</a:t>
            </a:r>
            <a:r>
              <a:rPr lang="en-US" dirty="0" smtClean="0"/>
              <a:t/>
            </a:r>
            <a:br>
              <a:rPr lang="en-US" dirty="0" smtClean="0"/>
            </a:br>
            <a:endParaRPr lang="ar-IQ" dirty="0"/>
          </a:p>
        </p:txBody>
      </p:sp>
      <p:graphicFrame>
        <p:nvGraphicFramePr>
          <p:cNvPr id="5" name="Content Placeholder 4"/>
          <p:cNvGraphicFramePr>
            <a:graphicFrameLocks noGrp="1"/>
          </p:cNvGraphicFramePr>
          <p:nvPr>
            <p:ph idx="1"/>
          </p:nvPr>
        </p:nvGraphicFramePr>
        <p:xfrm>
          <a:off x="457200" y="1600200"/>
          <a:ext cx="8229600" cy="111252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endParaRPr lang="ar-IQ" dirty="0"/>
                    </a:p>
                  </a:txBody>
                  <a:tcPr/>
                </a:tc>
                <a:tc>
                  <a:txBody>
                    <a:bodyPr/>
                    <a:lstStyle/>
                    <a:p>
                      <a:pPr algn="r" rtl="1">
                        <a:lnSpc>
                          <a:spcPct val="115000"/>
                        </a:lnSpc>
                        <a:spcAft>
                          <a:spcPts val="0"/>
                        </a:spcAft>
                      </a:pPr>
                      <a:r>
                        <a:rPr lang="en-US" sz="1400" b="1" dirty="0">
                          <a:latin typeface="Cambria Math"/>
                          <a:ea typeface="Calibri"/>
                          <a:cs typeface="Simplified Arabic"/>
                        </a:rPr>
                        <a:t>X</a:t>
                      </a:r>
                      <a:r>
                        <a:rPr lang="en-US" sz="1400" b="1" baseline="-25000" dirty="0">
                          <a:latin typeface="Cambria Math"/>
                          <a:ea typeface="Calibri"/>
                          <a:cs typeface="Simplified Arabic"/>
                        </a:rPr>
                        <a:t>2</a:t>
                      </a:r>
                      <a:endParaRPr lang="en-US" sz="1200" dirty="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X</a:t>
                      </a:r>
                      <a:r>
                        <a:rPr lang="en-US" sz="1400" b="1" baseline="-25000">
                          <a:latin typeface="Cambria Math"/>
                          <a:ea typeface="Calibri"/>
                          <a:cs typeface="Simplified Arabic"/>
                        </a:rPr>
                        <a:t>1</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النقطة</a:t>
                      </a:r>
                      <a:endParaRPr lang="en-US" sz="1200">
                        <a:latin typeface="Cambria Math"/>
                        <a:ea typeface="Calibri"/>
                        <a:cs typeface="Simplified Arabic"/>
                      </a:endParaRPr>
                    </a:p>
                  </a:txBody>
                  <a:tcPr marL="68580" marR="68580" marT="0" marB="0"/>
                </a:tc>
              </a:tr>
              <a:tr h="370840">
                <a:tc>
                  <a:txBody>
                    <a:bodyPr/>
                    <a:lstStyle/>
                    <a:p>
                      <a:pPr rtl="1"/>
                      <a:endParaRPr lang="ar-IQ"/>
                    </a:p>
                  </a:txBody>
                  <a:tcPr/>
                </a:tc>
                <a:tc>
                  <a:txBody>
                    <a:bodyPr/>
                    <a:lstStyle/>
                    <a:p>
                      <a:pPr algn="r" rtl="1">
                        <a:lnSpc>
                          <a:spcPct val="115000"/>
                        </a:lnSpc>
                        <a:spcAft>
                          <a:spcPts val="0"/>
                        </a:spcAft>
                      </a:pPr>
                      <a:r>
                        <a:rPr lang="ar-IQ" sz="1400" b="1">
                          <a:latin typeface="Cambria Math"/>
                          <a:ea typeface="Calibri"/>
                          <a:cs typeface="Simplified Arabic"/>
                        </a:rPr>
                        <a:t>300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E</a:t>
                      </a:r>
                      <a:endParaRPr lang="en-US" sz="1200">
                        <a:latin typeface="Cambria Math"/>
                        <a:ea typeface="Calibri"/>
                        <a:cs typeface="Simplified Arabic"/>
                      </a:endParaRPr>
                    </a:p>
                  </a:txBody>
                  <a:tcPr marL="68580" marR="68580" marT="0" marB="0"/>
                </a:tc>
              </a:tr>
              <a:tr h="370840">
                <a:tc>
                  <a:txBody>
                    <a:bodyPr/>
                    <a:lstStyle/>
                    <a:p>
                      <a:pPr rtl="1"/>
                      <a:endParaRPr lang="ar-IQ"/>
                    </a:p>
                  </a:txBody>
                  <a:tcPr/>
                </a:tc>
                <a:tc>
                  <a:txBody>
                    <a:bodyPr/>
                    <a:lstStyle/>
                    <a:p>
                      <a:pPr algn="r" rtl="1">
                        <a:lnSpc>
                          <a:spcPct val="115000"/>
                        </a:lnSpc>
                        <a:spcAft>
                          <a:spcPts val="0"/>
                        </a:spcAft>
                      </a:pPr>
                      <a:r>
                        <a:rPr lang="ar-IQ" sz="1400" b="1">
                          <a:latin typeface="Cambria Math"/>
                          <a:ea typeface="Calibri"/>
                          <a:cs typeface="Simplified Arabic"/>
                        </a:rPr>
                        <a:t>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180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dirty="0">
                          <a:latin typeface="Cambria Math"/>
                          <a:ea typeface="Calibri"/>
                          <a:cs typeface="Simplified Arabic"/>
                        </a:rPr>
                        <a:t>F</a:t>
                      </a:r>
                      <a:endParaRPr lang="en-US" sz="1200" dirty="0">
                        <a:latin typeface="Cambria Math"/>
                        <a:ea typeface="Calibri"/>
                        <a:cs typeface="Simplified Arabic"/>
                      </a:endParaRPr>
                    </a:p>
                  </a:txBody>
                  <a:tcPr marL="68580" marR="68580" marT="0" marB="0"/>
                </a:tc>
              </a:tr>
            </a:tbl>
          </a:graphicData>
        </a:graphic>
      </p:graphicFrame>
      <p:pic>
        <p:nvPicPr>
          <p:cNvPr id="6" name="Picture 5" descr="C:\Users\win7\Desktop\Untitled3.png"/>
          <p:cNvPicPr/>
          <p:nvPr/>
        </p:nvPicPr>
        <p:blipFill>
          <a:blip r:embed="rId2" cstate="print"/>
          <a:srcRect/>
          <a:stretch>
            <a:fillRect/>
          </a:stretch>
        </p:blipFill>
        <p:spPr bwMode="auto">
          <a:xfrm>
            <a:off x="1691680" y="2924944"/>
            <a:ext cx="5745261" cy="3553619"/>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000" b="1" dirty="0" smtClean="0"/>
              <a:t>رسم القيد الرابع:      </a:t>
            </a:r>
            <a:r>
              <a:rPr lang="en-US" sz="2000" b="1" dirty="0" smtClean="0"/>
              <a:t>0.6 X</a:t>
            </a:r>
            <a:r>
              <a:rPr lang="en-US" sz="2000" b="1" baseline="-25000" dirty="0" smtClean="0"/>
              <a:t>1</a:t>
            </a:r>
            <a:r>
              <a:rPr lang="en-US" sz="2000" b="1" dirty="0" smtClean="0"/>
              <a:t> + 0.25 X</a:t>
            </a:r>
            <a:r>
              <a:rPr lang="en-US" sz="2000" b="1" baseline="-25000" dirty="0" smtClean="0"/>
              <a:t>2</a:t>
            </a:r>
            <a:r>
              <a:rPr lang="en-US" sz="2000" b="1" dirty="0" smtClean="0"/>
              <a:t> = 232.5</a:t>
            </a:r>
            <a:r>
              <a:rPr lang="en-US" sz="2000" dirty="0" smtClean="0"/>
              <a:t/>
            </a:r>
            <a:br>
              <a:rPr lang="en-US" sz="2000" dirty="0" smtClean="0"/>
            </a:br>
            <a:endParaRPr lang="ar-IQ" sz="2000" dirty="0"/>
          </a:p>
        </p:txBody>
      </p:sp>
      <p:graphicFrame>
        <p:nvGraphicFramePr>
          <p:cNvPr id="4" name="Content Placeholder 3"/>
          <p:cNvGraphicFramePr>
            <a:graphicFrameLocks noGrp="1"/>
          </p:cNvGraphicFramePr>
          <p:nvPr>
            <p:ph idx="1"/>
          </p:nvPr>
        </p:nvGraphicFramePr>
        <p:xfrm>
          <a:off x="457200" y="1600200"/>
          <a:ext cx="8229600" cy="111252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endParaRPr lang="ar-IQ" dirty="0"/>
                    </a:p>
                  </a:txBody>
                  <a:tcPr/>
                </a:tc>
                <a:tc>
                  <a:txBody>
                    <a:bodyPr/>
                    <a:lstStyle/>
                    <a:p>
                      <a:pPr algn="r" rtl="1">
                        <a:lnSpc>
                          <a:spcPct val="115000"/>
                        </a:lnSpc>
                        <a:spcAft>
                          <a:spcPts val="0"/>
                        </a:spcAft>
                      </a:pPr>
                      <a:r>
                        <a:rPr lang="en-US" sz="1400" b="1" dirty="0">
                          <a:latin typeface="Cambria Math"/>
                          <a:ea typeface="Calibri"/>
                          <a:cs typeface="Simplified Arabic"/>
                        </a:rPr>
                        <a:t>X</a:t>
                      </a:r>
                      <a:r>
                        <a:rPr lang="en-US" sz="1400" b="1" baseline="-25000" dirty="0">
                          <a:latin typeface="Cambria Math"/>
                          <a:ea typeface="Calibri"/>
                          <a:cs typeface="Simplified Arabic"/>
                        </a:rPr>
                        <a:t>2</a:t>
                      </a:r>
                      <a:endParaRPr lang="en-US" sz="1200" dirty="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X</a:t>
                      </a:r>
                      <a:r>
                        <a:rPr lang="en-US" sz="1400" b="1" baseline="-25000">
                          <a:latin typeface="Cambria Math"/>
                          <a:ea typeface="Calibri"/>
                          <a:cs typeface="Simplified Arabic"/>
                        </a:rPr>
                        <a:t>1</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النقطة</a:t>
                      </a:r>
                      <a:endParaRPr lang="en-US" sz="1200">
                        <a:latin typeface="Cambria Math"/>
                        <a:ea typeface="Calibri"/>
                        <a:cs typeface="Simplified Arabic"/>
                      </a:endParaRPr>
                    </a:p>
                  </a:txBody>
                  <a:tcPr marL="68580" marR="68580" marT="0" marB="0"/>
                </a:tc>
              </a:tr>
              <a:tr h="370840">
                <a:tc>
                  <a:txBody>
                    <a:bodyPr/>
                    <a:lstStyle/>
                    <a:p>
                      <a:pPr rtl="1"/>
                      <a:endParaRPr lang="ar-IQ"/>
                    </a:p>
                  </a:txBody>
                  <a:tcPr/>
                </a:tc>
                <a:tc>
                  <a:txBody>
                    <a:bodyPr/>
                    <a:lstStyle/>
                    <a:p>
                      <a:pPr algn="r" rtl="1">
                        <a:lnSpc>
                          <a:spcPct val="115000"/>
                        </a:lnSpc>
                        <a:spcAft>
                          <a:spcPts val="0"/>
                        </a:spcAft>
                      </a:pPr>
                      <a:r>
                        <a:rPr lang="ar-IQ" sz="1400" b="1">
                          <a:latin typeface="Cambria Math"/>
                          <a:ea typeface="Calibri"/>
                          <a:cs typeface="Simplified Arabic"/>
                        </a:rPr>
                        <a:t>930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G</a:t>
                      </a:r>
                      <a:endParaRPr lang="en-US" sz="1200">
                        <a:latin typeface="Cambria Math"/>
                        <a:ea typeface="Calibri"/>
                        <a:cs typeface="Simplified Arabic"/>
                      </a:endParaRPr>
                    </a:p>
                  </a:txBody>
                  <a:tcPr marL="68580" marR="68580" marT="0" marB="0"/>
                </a:tc>
              </a:tr>
              <a:tr h="370840">
                <a:tc>
                  <a:txBody>
                    <a:bodyPr/>
                    <a:lstStyle/>
                    <a:p>
                      <a:pPr rtl="1"/>
                      <a:endParaRPr lang="ar-IQ"/>
                    </a:p>
                  </a:txBody>
                  <a:tcPr/>
                </a:tc>
                <a:tc>
                  <a:txBody>
                    <a:bodyPr/>
                    <a:lstStyle/>
                    <a:p>
                      <a:pPr algn="r" rtl="1">
                        <a:lnSpc>
                          <a:spcPct val="115000"/>
                        </a:lnSpc>
                        <a:spcAft>
                          <a:spcPts val="0"/>
                        </a:spcAft>
                      </a:pPr>
                      <a:r>
                        <a:rPr lang="ar-IQ" sz="1400" b="1">
                          <a:latin typeface="Cambria Math"/>
                          <a:ea typeface="Calibri"/>
                          <a:cs typeface="Simplified Arabic"/>
                        </a:rPr>
                        <a:t>0</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387.5</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dirty="0">
                          <a:latin typeface="Cambria Math"/>
                          <a:ea typeface="Calibri"/>
                          <a:cs typeface="Simplified Arabic"/>
                        </a:rPr>
                        <a:t>H</a:t>
                      </a:r>
                      <a:endParaRPr lang="en-US" sz="1200" dirty="0">
                        <a:latin typeface="Cambria Math"/>
                        <a:ea typeface="Calibri"/>
                        <a:cs typeface="Simplified Arabic"/>
                      </a:endParaRPr>
                    </a:p>
                  </a:txBody>
                  <a:tcPr marL="68580" marR="68580" marT="0" marB="0"/>
                </a:tc>
              </a:tr>
            </a:tbl>
          </a:graphicData>
        </a:graphic>
      </p:graphicFrame>
      <p:pic>
        <p:nvPicPr>
          <p:cNvPr id="5" name="Picture 4" descr="C:\Users\win7\Desktop\Untitled4.png"/>
          <p:cNvPicPr/>
          <p:nvPr/>
        </p:nvPicPr>
        <p:blipFill>
          <a:blip r:embed="rId2" cstate="print"/>
          <a:srcRect/>
          <a:stretch>
            <a:fillRect/>
          </a:stretch>
        </p:blipFill>
        <p:spPr bwMode="auto">
          <a:xfrm>
            <a:off x="1835696" y="2780928"/>
            <a:ext cx="6007667" cy="407707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b="1" dirty="0" smtClean="0"/>
              <a:t>من الرسوم البيانية للقيود الاربعة نلاحظ ان النقاط الواقعة على الخط المستقيم واعلى الخط المستقيم هي التي تحقق تلك القيود وذلك لان القيود بهيئة اكبر او تساوي.</a:t>
            </a:r>
            <a:endParaRPr lang="en-US" dirty="0" smtClean="0"/>
          </a:p>
          <a:p>
            <a:r>
              <a:rPr lang="ar-IQ" b="1" dirty="0" smtClean="0"/>
              <a:t>الرسم البياني التالي يبين رسم القيود الاربعة وتحديد منطقة الحلول الممكنة.</a:t>
            </a:r>
            <a:endParaRPr lang="en-US" dirty="0" smtClean="0"/>
          </a:p>
          <a:p>
            <a:r>
              <a:rPr lang="ar-IQ" b="1" dirty="0" smtClean="0"/>
              <a:t>منطقة الحلول الممكنة المقبولة ( المنطقة المظللة بالمربعات الصغيرة ) هي تلك المنطقة المشتركة بين القيود الاربعة ( اي التي تحقق تلك القيد في آن واحد ) وهي المنطقة المحددة بالنقاط </a:t>
            </a:r>
            <a:r>
              <a:rPr lang="en-US" b="1" dirty="0" smtClean="0"/>
              <a:t>( G , I , B )</a:t>
            </a:r>
            <a:r>
              <a:rPr lang="ar-IQ" b="1" dirty="0" smtClean="0"/>
              <a:t> وتلك النقاط هي التي تسمى بالنقاط المتطرفة , النقطتين </a:t>
            </a:r>
            <a:r>
              <a:rPr lang="en-US" b="1" dirty="0" smtClean="0"/>
              <a:t>( G , B )</a:t>
            </a:r>
            <a:r>
              <a:rPr lang="ar-IQ" b="1" dirty="0" smtClean="0"/>
              <a:t> احداثياتها محددة اما النقطة </a:t>
            </a:r>
            <a:r>
              <a:rPr lang="en-US" b="1" dirty="0" smtClean="0"/>
              <a:t>( I )</a:t>
            </a:r>
            <a:r>
              <a:rPr lang="ar-IQ" b="1" dirty="0" smtClean="0"/>
              <a:t> والتي تمثل نقطة تقاطع القيدين الاول والرابع احداثياتها غير محسوبة ويجب حسابها عن طريق حل معادلتي القيدين المذكورين انيا واستخراج قيمة كل من </a:t>
            </a:r>
            <a:r>
              <a:rPr lang="en-US" b="1" dirty="0" smtClean="0"/>
              <a:t>X</a:t>
            </a:r>
            <a:r>
              <a:rPr lang="en-US" b="1" baseline="-25000" dirty="0" smtClean="0"/>
              <a:t>1</a:t>
            </a:r>
            <a:r>
              <a:rPr lang="ar-IQ" b="1" dirty="0" smtClean="0"/>
              <a:t>  و </a:t>
            </a:r>
            <a:r>
              <a:rPr lang="en-US" b="1" dirty="0" smtClean="0"/>
              <a:t>X</a:t>
            </a:r>
            <a:r>
              <a:rPr lang="en-US" b="1" baseline="-25000" dirty="0" smtClean="0"/>
              <a:t>2</a:t>
            </a:r>
            <a:r>
              <a:rPr lang="ar-IQ" b="1" dirty="0" smtClean="0"/>
              <a:t> اللتان تحققان القيدين في ان واحد.</a:t>
            </a:r>
            <a:endParaRPr lang="en-US" dirty="0" smtClean="0"/>
          </a:p>
          <a:p>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1800" b="1" dirty="0" smtClean="0"/>
              <a:t>شكل (5): الرسم البياني لقيود النموذج ومنطقة الحلول الممكنة المقبولة</a:t>
            </a:r>
            <a:r>
              <a:rPr lang="en-US" sz="1800" dirty="0" smtClean="0"/>
              <a:t/>
            </a:r>
            <a:br>
              <a:rPr lang="en-US" sz="1800" dirty="0" smtClean="0"/>
            </a:br>
            <a:endParaRPr lang="ar-IQ" sz="1800" dirty="0"/>
          </a:p>
        </p:txBody>
      </p:sp>
      <p:pic>
        <p:nvPicPr>
          <p:cNvPr id="4" name="Content Placeholder 3" descr="C:\Users\win7\Desktop\Untitled9.png"/>
          <p:cNvPicPr>
            <a:picLocks noGrp="1"/>
          </p:cNvPicPr>
          <p:nvPr>
            <p:ph idx="1"/>
          </p:nvPr>
        </p:nvPicPr>
        <p:blipFill>
          <a:blip r:embed="rId2" cstate="print"/>
          <a:srcRect/>
          <a:stretch>
            <a:fillRect/>
          </a:stretch>
        </p:blipFill>
        <p:spPr bwMode="auto">
          <a:xfrm>
            <a:off x="546957" y="1600200"/>
            <a:ext cx="8050085" cy="4525963"/>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400" b="1" dirty="0" smtClean="0"/>
              <a:t>لايجاد الحل الامثل نعوض النقاط المتطرفة في دالة الهدف والنقطة التي احداثياتها تحقق اقل قيمة لدالة الهدف تمثل الحل الامثل :</a:t>
            </a:r>
            <a:r>
              <a:rPr lang="en-US" sz="2400" dirty="0" smtClean="0"/>
              <a:t/>
            </a:r>
            <a:br>
              <a:rPr lang="en-US" sz="2400" dirty="0" smtClean="0"/>
            </a:br>
            <a:endParaRPr lang="ar-IQ" sz="2400"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r" rtl="1">
                        <a:lnSpc>
                          <a:spcPct val="115000"/>
                        </a:lnSpc>
                        <a:spcAft>
                          <a:spcPts val="0"/>
                        </a:spcAft>
                      </a:pPr>
                      <a:r>
                        <a:rPr lang="ar-IQ" sz="1400" b="1" dirty="0">
                          <a:latin typeface="Cambria Math"/>
                          <a:ea typeface="Calibri"/>
                          <a:cs typeface="Simplified Arabic"/>
                        </a:rPr>
                        <a:t>النقاط المتطرفة</a:t>
                      </a:r>
                      <a:endParaRPr lang="en-US" sz="1200" dirty="0">
                        <a:latin typeface="Cambria Math"/>
                        <a:ea typeface="Calibri"/>
                        <a:cs typeface="Simplified Arabic"/>
                      </a:endParaRPr>
                    </a:p>
                  </a:txBody>
                  <a:tcPr marL="68580" marR="68580" marT="0" marB="0"/>
                </a:tc>
                <a:tc>
                  <a:txBody>
                    <a:bodyPr/>
                    <a:lstStyle/>
                    <a:p>
                      <a:pPr algn="r" rtl="1">
                        <a:lnSpc>
                          <a:spcPct val="115000"/>
                        </a:lnSpc>
                        <a:spcAft>
                          <a:spcPts val="0"/>
                        </a:spcAft>
                      </a:pPr>
                      <a:r>
                        <a:rPr lang="ar-IQ" sz="1400" b="1">
                          <a:latin typeface="Cambria Math"/>
                          <a:ea typeface="Calibri"/>
                          <a:cs typeface="Simplified Arabic"/>
                        </a:rPr>
                        <a:t>قيمة دالة الهدف </a:t>
                      </a:r>
                      <a:r>
                        <a:rPr lang="en-US" sz="1400" b="1">
                          <a:latin typeface="Cambria Math"/>
                          <a:ea typeface="Calibri"/>
                          <a:cs typeface="Simplified Arabic"/>
                        </a:rPr>
                        <a:t>Z = 41 X</a:t>
                      </a:r>
                      <a:r>
                        <a:rPr lang="en-US" sz="1400" b="1" baseline="-25000">
                          <a:latin typeface="Cambria Math"/>
                          <a:ea typeface="Calibri"/>
                          <a:cs typeface="Simplified Arabic"/>
                        </a:rPr>
                        <a:t>1</a:t>
                      </a:r>
                      <a:r>
                        <a:rPr lang="en-US" sz="1400" b="1">
                          <a:latin typeface="Cambria Math"/>
                          <a:ea typeface="Calibri"/>
                          <a:cs typeface="Simplified Arabic"/>
                        </a:rPr>
                        <a:t> + 35 X</a:t>
                      </a:r>
                      <a:r>
                        <a:rPr lang="en-US" sz="1400" b="1" baseline="-25000">
                          <a:latin typeface="Cambria Math"/>
                          <a:ea typeface="Calibri"/>
                          <a:cs typeface="Simplified Arabic"/>
                        </a:rPr>
                        <a:t>2</a:t>
                      </a:r>
                      <a:r>
                        <a:rPr lang="en-US" sz="1400" b="1">
                          <a:latin typeface="Cambria Math"/>
                          <a:ea typeface="Calibri"/>
                          <a:cs typeface="Simplified Arabic"/>
                        </a:rPr>
                        <a:t> </a:t>
                      </a:r>
                      <a:endParaRPr lang="en-US" sz="1200">
                        <a:latin typeface="Cambria Math"/>
                        <a:ea typeface="Calibri"/>
                        <a:cs typeface="Simplified Arabic"/>
                      </a:endParaRPr>
                    </a:p>
                  </a:txBody>
                  <a:tcPr marL="68580" marR="68580" marT="0" marB="0"/>
                </a:tc>
              </a:tr>
              <a:tr h="370840">
                <a:tc>
                  <a:txBody>
                    <a:bodyPr/>
                    <a:lstStyle/>
                    <a:p>
                      <a:pPr algn="r" rtl="1">
                        <a:lnSpc>
                          <a:spcPct val="115000"/>
                        </a:lnSpc>
                        <a:spcAft>
                          <a:spcPts val="0"/>
                        </a:spcAft>
                      </a:pPr>
                      <a:r>
                        <a:rPr lang="en-US" sz="1400" b="1">
                          <a:latin typeface="Cambria Math"/>
                          <a:ea typeface="Calibri"/>
                          <a:cs typeface="Simplified Arabic"/>
                        </a:rPr>
                        <a:t>G ( 0 , 930 )</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Z = 41 *  930 = 32550 </a:t>
                      </a:r>
                      <a:endParaRPr lang="en-US" sz="1200">
                        <a:latin typeface="Cambria Math"/>
                        <a:ea typeface="Calibri"/>
                        <a:cs typeface="Simplified Arabic"/>
                      </a:endParaRPr>
                    </a:p>
                  </a:txBody>
                  <a:tcPr marL="68580" marR="68580" marT="0" marB="0"/>
                </a:tc>
              </a:tr>
              <a:tr h="370840">
                <a:tc>
                  <a:txBody>
                    <a:bodyPr/>
                    <a:lstStyle/>
                    <a:p>
                      <a:pPr algn="r" rtl="1">
                        <a:lnSpc>
                          <a:spcPct val="115000"/>
                        </a:lnSpc>
                        <a:spcAft>
                          <a:spcPts val="0"/>
                        </a:spcAft>
                      </a:pPr>
                      <a:r>
                        <a:rPr lang="en-US" sz="1400" b="1">
                          <a:latin typeface="Cambria Math"/>
                          <a:ea typeface="Calibri"/>
                          <a:cs typeface="Simplified Arabic"/>
                        </a:rPr>
                        <a:t>I ( 296.15 , 219.23 )</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a:latin typeface="Cambria Math"/>
                          <a:ea typeface="Calibri"/>
                          <a:cs typeface="Simplified Arabic"/>
                        </a:rPr>
                        <a:t>Z = 41 *  296.15 + 35 * 219.23 = 19815.2</a:t>
                      </a:r>
                      <a:endParaRPr lang="en-US" sz="1200">
                        <a:latin typeface="Cambria Math"/>
                        <a:ea typeface="Calibri"/>
                        <a:cs typeface="Simplified Arabic"/>
                      </a:endParaRPr>
                    </a:p>
                  </a:txBody>
                  <a:tcPr marL="68580" marR="68580" marT="0" marB="0"/>
                </a:tc>
              </a:tr>
              <a:tr h="370840">
                <a:tc>
                  <a:txBody>
                    <a:bodyPr/>
                    <a:lstStyle/>
                    <a:p>
                      <a:pPr algn="r" rtl="1">
                        <a:lnSpc>
                          <a:spcPct val="115000"/>
                        </a:lnSpc>
                        <a:spcAft>
                          <a:spcPts val="0"/>
                        </a:spcAft>
                      </a:pPr>
                      <a:r>
                        <a:rPr lang="en-US" sz="1400" b="1">
                          <a:latin typeface="Cambria Math"/>
                          <a:ea typeface="Calibri"/>
                          <a:cs typeface="Simplified Arabic"/>
                        </a:rPr>
                        <a:t>B ( 625 , 0 )</a:t>
                      </a:r>
                      <a:endParaRPr lang="en-US" sz="1200">
                        <a:latin typeface="Cambria Math"/>
                        <a:ea typeface="Calibri"/>
                        <a:cs typeface="Simplified Arabic"/>
                      </a:endParaRPr>
                    </a:p>
                  </a:txBody>
                  <a:tcPr marL="68580" marR="68580" marT="0" marB="0"/>
                </a:tc>
                <a:tc>
                  <a:txBody>
                    <a:bodyPr/>
                    <a:lstStyle/>
                    <a:p>
                      <a:pPr algn="r" rtl="1">
                        <a:lnSpc>
                          <a:spcPct val="115000"/>
                        </a:lnSpc>
                        <a:spcAft>
                          <a:spcPts val="0"/>
                        </a:spcAft>
                      </a:pPr>
                      <a:r>
                        <a:rPr lang="en-US" sz="1400" b="1" dirty="0">
                          <a:latin typeface="Cambria Math"/>
                          <a:ea typeface="Calibri"/>
                          <a:cs typeface="Simplified Arabic"/>
                        </a:rPr>
                        <a:t>Z = 41 *  625 = 25625</a:t>
                      </a:r>
                      <a:endParaRPr lang="en-US" sz="1200" dirty="0">
                        <a:latin typeface="Cambria Math"/>
                        <a:ea typeface="Calibri"/>
                        <a:cs typeface="Simplified Arabic"/>
                      </a:endParaRPr>
                    </a:p>
                  </a:txBody>
                  <a:tcPr marL="68580" marR="68580" marT="0" marB="0"/>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b="1" dirty="0" smtClean="0"/>
              <a:t>نلاحظ من الجدول اعلاه ان اقل قيمة لدالة الهدف هي 19833 والتي تمثل اقل كلفة للانتاج وتـحقــقها احـداثـيات الـنقــطة   </a:t>
            </a:r>
            <a:r>
              <a:rPr lang="en-US" b="1" dirty="0" smtClean="0"/>
              <a:t>I ( 296.15 , 219.23 )</a:t>
            </a:r>
            <a:r>
              <a:rPr lang="ar-IQ" b="1" dirty="0" smtClean="0"/>
              <a:t> ,  ذلك يـعـني ان الحـل الامـثـل هـــو </a:t>
            </a:r>
            <a:r>
              <a:rPr lang="en-US" b="1" dirty="0" smtClean="0"/>
              <a:t>X</a:t>
            </a:r>
            <a:r>
              <a:rPr lang="en-US" b="1" baseline="-25000" dirty="0" smtClean="0"/>
              <a:t>1</a:t>
            </a:r>
            <a:r>
              <a:rPr lang="en-US" b="1" dirty="0" smtClean="0"/>
              <a:t> = 296.15</a:t>
            </a:r>
            <a:r>
              <a:rPr lang="ar-IQ" b="1" dirty="0" smtClean="0"/>
              <a:t> و </a:t>
            </a:r>
            <a:r>
              <a:rPr lang="en-US" b="1" dirty="0" smtClean="0"/>
              <a:t>X</a:t>
            </a:r>
            <a:r>
              <a:rPr lang="en-US" b="1" baseline="-25000" dirty="0" smtClean="0"/>
              <a:t>2</a:t>
            </a:r>
            <a:r>
              <a:rPr lang="en-US" b="1" dirty="0" smtClean="0"/>
              <a:t> = 219.23 </a:t>
            </a:r>
            <a:r>
              <a:rPr lang="ar-IQ" b="1" dirty="0" smtClean="0"/>
              <a:t>  بما يحقق اقل قيمة لدالة الهدف </a:t>
            </a:r>
            <a:r>
              <a:rPr lang="en-US" b="1" dirty="0" smtClean="0"/>
              <a:t>Min. Z = 19815.2 </a:t>
            </a:r>
            <a:r>
              <a:rPr lang="ar-IQ" b="1" dirty="0" smtClean="0"/>
              <a:t> , أي ان البرنامج الانتاجي الامثل لانتاج العلف الحيواني هو : </a:t>
            </a:r>
            <a:endParaRPr lang="en-US" dirty="0" smtClean="0"/>
          </a:p>
          <a:p>
            <a:r>
              <a:rPr lang="ar-IQ" b="1" dirty="0" smtClean="0"/>
              <a:t>انتاج 296.15  كغم من العلف الاول و  219.23  كغم من العلف الثاني بما يحقق اقل كـلفـة ممكنة وتساوي 19815.2 دينار .</a:t>
            </a:r>
            <a:endParaRPr lang="en-US" dirty="0" smtClean="0"/>
          </a:p>
          <a:p>
            <a:r>
              <a:rPr lang="ar-IQ" b="1" dirty="0" smtClean="0"/>
              <a:t>بملاحظة الشكل (5) نجد ان القيدين الثاني والثالث لا يؤثران على الحل الامثل للمشكلة اذ انهما لا يشتركان مع القيدين الاول و الرابع في تحديد منطقة الحلول الممكنة بالرغم من ان نقاط تلك المنطقة تحققهما لذا يسمى هذين القيدين بالقيدين الملغاة </a:t>
            </a:r>
            <a:r>
              <a:rPr lang="en-US" b="1" dirty="0" smtClean="0"/>
              <a:t>( Redundant</a:t>
            </a:r>
            <a:endParaRPr lang="en-US" dirty="0" smtClean="0"/>
          </a:p>
          <a:p>
            <a:r>
              <a:rPr lang="en-US" b="1" dirty="0" smtClean="0"/>
              <a:t> constraints )</a:t>
            </a:r>
            <a:r>
              <a:rPr lang="ar-IQ" b="1" dirty="0" smtClean="0"/>
              <a:t> .</a:t>
            </a:r>
            <a:endParaRPr lang="en-US" dirty="0" smtClean="0"/>
          </a:p>
          <a:p>
            <a:pPr>
              <a:buNone/>
            </a:pPr>
            <a:r>
              <a:rPr lang="ar-IQ" b="1" dirty="0" smtClean="0"/>
              <a:t> </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مجالات استخدام البرمجة الخطية</a:t>
            </a:r>
            <a:r>
              <a:rPr lang="en-US" b="1" dirty="0" smtClean="0"/>
              <a:t>:</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0000" lnSpcReduction="20000"/>
          </a:bodyPr>
          <a:lstStyle/>
          <a:p>
            <a:r>
              <a:rPr lang="ar-SA" dirty="0" smtClean="0"/>
              <a:t>تستخدم </a:t>
            </a:r>
            <a:r>
              <a:rPr lang="ar-SA" dirty="0"/>
              <a:t>البرمجة الخطية في مجالات كثيرة منها</a:t>
            </a:r>
            <a:endParaRPr lang="en-US" dirty="0"/>
          </a:p>
          <a:p>
            <a:pPr lvl="0"/>
            <a:r>
              <a:rPr lang="ar-SA" dirty="0"/>
              <a:t>حل مسائل توزيع الإنتاج عند تعدد الطرق، وذلك حسب زمن الإنتاج وحسب الزمن المتوفر لكل آلة للوصول إلى أكبر ربح</a:t>
            </a:r>
            <a:endParaRPr lang="en-US" dirty="0"/>
          </a:p>
          <a:p>
            <a:pPr lvl="0"/>
            <a:r>
              <a:rPr lang="ar-SA" dirty="0"/>
              <a:t>حل مسائل توظيف رؤوس الأموال المحددة في قضايا تخزين المواد للإقلال من الخسائر</a:t>
            </a:r>
            <a:endParaRPr lang="en-US" dirty="0"/>
          </a:p>
          <a:p>
            <a:pPr lvl="0"/>
            <a:r>
              <a:rPr lang="ar-SA" dirty="0"/>
              <a:t>حل المسائل المتعلقة بمعرفة أي القطع يستحسن اتناجها وأيها يستحسن شراؤها  للحصول على أكبر ربح</a:t>
            </a:r>
            <a:endParaRPr lang="en-US" dirty="0"/>
          </a:p>
          <a:p>
            <a:pPr lvl="0"/>
            <a:r>
              <a:rPr lang="ar-SA" dirty="0"/>
              <a:t>حل مسائل الاستفادة من حجم أو مساحة ما عند تقسيمها إلى عدد من القطع بأشكال وقياسات مختلف</a:t>
            </a:r>
            <a:endParaRPr lang="en-US" dirty="0"/>
          </a:p>
          <a:p>
            <a:pPr lvl="0"/>
            <a:r>
              <a:rPr lang="ar-IQ" dirty="0"/>
              <a:t>ح</a:t>
            </a:r>
            <a:r>
              <a:rPr lang="ar-SA" dirty="0"/>
              <a:t>ل مسائل تنظيم الإنتاج كي يتلائم مع مقدار البيع</a:t>
            </a:r>
            <a:endParaRPr lang="en-US" dirty="0"/>
          </a:p>
          <a:p>
            <a:pPr lvl="0"/>
            <a:r>
              <a:rPr lang="ar-SA" dirty="0"/>
              <a:t>إيجاد الموقع الاقتصادي لمعمل ي ا رد إنشاءه لتزويد عدد من المستودعات بإنتاجه</a:t>
            </a:r>
            <a:endParaRPr lang="en-US" dirty="0"/>
          </a:p>
          <a:p>
            <a:pPr lvl="0"/>
            <a:r>
              <a:rPr lang="en-US" b="1" dirty="0"/>
              <a:t> </a:t>
            </a:r>
            <a:r>
              <a:rPr lang="ar-SA" dirty="0"/>
              <a:t>حل مسائل مزج عدد من المركبات عند إعداد السبائك الدهانات للحصول على أكبر ربحوتعين كمية كل عنصر يدخل في تركيب المادة</a:t>
            </a:r>
            <a:endParaRPr lang="en-US" dirty="0"/>
          </a:p>
          <a:p>
            <a:pPr lvl="0"/>
            <a:r>
              <a:rPr lang="en-US" dirty="0"/>
              <a:t> </a:t>
            </a:r>
            <a:r>
              <a:rPr lang="ar-SA" dirty="0"/>
              <a:t>في مجالات النقل والتوزيع والتخصيص</a:t>
            </a:r>
            <a:r>
              <a:rPr lang="en-US" dirty="0"/>
              <a:t> - - - - - - </a:t>
            </a:r>
            <a:r>
              <a:rPr lang="ar-SA" dirty="0"/>
              <a:t>الخ</a:t>
            </a:r>
            <a:endParaRPr lang="en-US" dirty="0"/>
          </a:p>
          <a:p>
            <a:r>
              <a:rPr lang="ar-SA" dirty="0"/>
              <a:t>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صياغة نموذج البرمجة الخطية</a:t>
            </a:r>
            <a:endParaRPr lang="ar-IQ" dirty="0"/>
          </a:p>
        </p:txBody>
      </p:sp>
      <p:sp>
        <p:nvSpPr>
          <p:cNvPr id="3" name="Content Placeholder 2"/>
          <p:cNvSpPr>
            <a:spLocks noGrp="1"/>
          </p:cNvSpPr>
          <p:nvPr>
            <p:ph idx="1"/>
          </p:nvPr>
        </p:nvSpPr>
        <p:spPr>
          <a:xfrm>
            <a:off x="467544" y="1628800"/>
            <a:ext cx="8229600" cy="4525963"/>
          </a:xfrm>
        </p:spPr>
        <p:txBody>
          <a:bodyPr>
            <a:normAutofit fontScale="55000" lnSpcReduction="20000"/>
          </a:bodyPr>
          <a:lstStyle/>
          <a:p>
            <a:r>
              <a:rPr lang="en-US" dirty="0"/>
              <a:t/>
            </a:r>
            <a:br>
              <a:rPr lang="en-US" dirty="0"/>
            </a:br>
            <a:r>
              <a:rPr lang="ar-SA" dirty="0"/>
              <a:t>الهدف الاساسي من استعمال نماذج البرمجة الخطية هو حل مشكلة ما تواجه الادارة ولذلك يتم الاستعانة بالبرمجة الخطية وهنا يستلزم الامر نقل المشكلة من حالتها الاولية (حالة الكلام او الحالة الانشائية والمتمثلة بالسرد الكلامي لتفاصيل المشكلة كافة) الى حالة المعادلات والمتباينات المعبرة عن المشكلة قيد الدرس وهنا يجب ان يوضح نموذج البرمجة الخطية ابعاد المشكلة الاصلية وبتفاصيلها كافة ، وبالاخير يمكن ايجاد الحل الرياضي لنموذج البرمجة الخطية (والذي يمثل اصلا حل للمشكلة المبحوث) وللحصول على الحل الامثل وبعد ان يتم تحويل المشكلة من حالتها الاولية الى نموذج البرمجة الخطية (مجموعة من المعادلات والمتباينات بالاضافة الى دالة الهدف) وهنا يتم الحصول على حل النموذج بالطرق الرياضية.</a:t>
            </a:r>
            <a:endParaRPr lang="en-US" dirty="0"/>
          </a:p>
          <a:p>
            <a:r>
              <a:rPr lang="ar-SA" b="1" dirty="0"/>
              <a:t>اسس بناء النموذج الرياضي</a:t>
            </a:r>
            <a:r>
              <a:rPr lang="en-US" b="1" dirty="0"/>
              <a:t>:</a:t>
            </a:r>
            <a:endParaRPr lang="en-US" dirty="0"/>
          </a:p>
          <a:p>
            <a:pPr lvl="0"/>
            <a:r>
              <a:rPr lang="ar-SA" dirty="0"/>
              <a:t>ان لايكون النموذج معقد</a:t>
            </a:r>
            <a:endParaRPr lang="en-US" dirty="0"/>
          </a:p>
          <a:p>
            <a:pPr lvl="0"/>
            <a:r>
              <a:rPr lang="ar-SA" dirty="0"/>
              <a:t>ان يكون النموذج معبرا عن المشكلة,وليس العكس اي تطويع المشكلة لتناسب النموذج</a:t>
            </a:r>
            <a:endParaRPr lang="en-US" dirty="0"/>
          </a:p>
          <a:p>
            <a:pPr lvl="0"/>
            <a:r>
              <a:rPr lang="ar-SA" dirty="0"/>
              <a:t>فهم حدود وقابلية النموذج عند التطبيق بحيث لايمكن ان يحوي كل المتغيرات وخاصة السياسية والاجتماعية</a:t>
            </a:r>
            <a:endParaRPr lang="en-US" dirty="0"/>
          </a:p>
          <a:p>
            <a:r>
              <a:rPr lang="ar-SA" dirty="0"/>
              <a:t>النموذج هو وسيلة وليس الحقيقة نفسها ولايمكن ان يكون افضل من المعلومات التي تدخل في تكوينه ولهذا فهو لايحل محل صاحب القرار ابدا</a:t>
            </a:r>
            <a:r>
              <a:rPr lang="en-US" dirty="0"/>
              <a:t/>
            </a:r>
            <a:br>
              <a:rPr lang="en-US" dirty="0"/>
            </a:br>
            <a:r>
              <a:rPr lang="en-US" dirty="0"/>
              <a:t/>
            </a:r>
            <a:br>
              <a:rPr lang="en-US"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Autofit/>
          </a:bodyPr>
          <a:lstStyle/>
          <a:p>
            <a:pPr lvl="0"/>
            <a:r>
              <a:rPr lang="ar-SA" sz="1600" b="1" dirty="0"/>
              <a:t>الصيغة العامة للبرمجة الخطية</a:t>
            </a:r>
            <a:r>
              <a:rPr lang="en-US" sz="1600" b="1" dirty="0"/>
              <a:t>:</a:t>
            </a:r>
            <a:r>
              <a:rPr lang="en-US" sz="1600" dirty="0"/>
              <a:t/>
            </a:r>
            <a:br>
              <a:rPr lang="en-US" sz="1600" dirty="0"/>
            </a:br>
            <a:r>
              <a:rPr lang="ar-SA" sz="1600" dirty="0"/>
              <a:t>كتابة دالة الهدف</a:t>
            </a:r>
            <a:r>
              <a:rPr lang="en-US" sz="1600" dirty="0"/>
              <a:t/>
            </a:r>
            <a:br>
              <a:rPr lang="en-US" sz="1600" dirty="0"/>
            </a:br>
            <a:r>
              <a:rPr lang="ar-SA" sz="1600" dirty="0"/>
              <a:t>كتابة القيود</a:t>
            </a:r>
            <a:r>
              <a:rPr lang="en-US" sz="1600" dirty="0"/>
              <a:t/>
            </a:r>
            <a:br>
              <a:rPr lang="en-US" sz="1600" dirty="0"/>
            </a:br>
            <a:r>
              <a:rPr lang="ar-SA" sz="1600" dirty="0"/>
              <a:t>شرط اللاسالب</a:t>
            </a:r>
            <a:r>
              <a:rPr lang="en-US" sz="1600" dirty="0"/>
              <a:t/>
            </a:r>
            <a:br>
              <a:rPr lang="en-US" sz="1600" dirty="0"/>
            </a:br>
            <a:endParaRPr lang="ar-IQ" sz="1600" dirty="0"/>
          </a:p>
        </p:txBody>
      </p:sp>
      <p:sp>
        <p:nvSpPr>
          <p:cNvPr id="3" name="Content Placeholder 2"/>
          <p:cNvSpPr>
            <a:spLocks noGrp="1"/>
          </p:cNvSpPr>
          <p:nvPr>
            <p:ph idx="1"/>
          </p:nvPr>
        </p:nvSpPr>
        <p:spPr/>
        <p:txBody>
          <a:bodyPr>
            <a:normAutofit fontScale="62500" lnSpcReduction="20000"/>
          </a:bodyPr>
          <a:lstStyle/>
          <a:p>
            <a:r>
              <a:rPr lang="ar-SA" dirty="0"/>
              <a:t>دالة الهدف</a:t>
            </a:r>
            <a:r>
              <a:rPr lang="en-US" dirty="0"/>
              <a:t>Objective Function                      </a:t>
            </a:r>
          </a:p>
          <a:p>
            <a:r>
              <a:rPr lang="en-US" dirty="0"/>
              <a:t/>
            </a:r>
            <a:br>
              <a:rPr lang="en-US" dirty="0"/>
            </a:br>
            <a:r>
              <a:rPr lang="en-US" dirty="0"/>
              <a:t>Max or Min Z=C</a:t>
            </a:r>
            <a:r>
              <a:rPr lang="en-US" baseline="-25000" dirty="0"/>
              <a:t>1</a:t>
            </a:r>
            <a:r>
              <a:rPr lang="en-US" dirty="0"/>
              <a:t>X</a:t>
            </a:r>
            <a:r>
              <a:rPr lang="en-US" baseline="-25000" dirty="0"/>
              <a:t>1</a:t>
            </a:r>
            <a:r>
              <a:rPr lang="en-US" dirty="0"/>
              <a:t>+C</a:t>
            </a:r>
            <a:r>
              <a:rPr lang="en-US" baseline="-25000" dirty="0"/>
              <a:t>2</a:t>
            </a:r>
            <a:r>
              <a:rPr lang="en-US" dirty="0"/>
              <a:t>X</a:t>
            </a:r>
            <a:r>
              <a:rPr lang="en-US" baseline="-25000" dirty="0"/>
              <a:t>2</a:t>
            </a:r>
            <a:r>
              <a:rPr lang="en-US" dirty="0"/>
              <a:t>+…………………………</a:t>
            </a:r>
            <a:r>
              <a:rPr lang="en-US" dirty="0" err="1"/>
              <a:t>CnXn</a:t>
            </a:r>
            <a:r>
              <a:rPr lang="en-US" dirty="0"/>
              <a:t>      </a:t>
            </a:r>
            <a:br>
              <a:rPr lang="en-US" dirty="0"/>
            </a:br>
            <a:endParaRPr lang="en-US" dirty="0"/>
          </a:p>
          <a:p>
            <a:r>
              <a:rPr lang="ar-SA" b="1" dirty="0"/>
              <a:t>مجالات استخدام البرمجة الخطية</a:t>
            </a:r>
            <a:r>
              <a:rPr lang="en-US" b="1" dirty="0"/>
              <a:t>:</a:t>
            </a:r>
            <a:r>
              <a:rPr lang="en-US" dirty="0"/>
              <a:t/>
            </a:r>
            <a:br>
              <a:rPr lang="en-US" dirty="0"/>
            </a:br>
            <a:r>
              <a:rPr lang="ar-IQ" dirty="0"/>
              <a:t>1- مش</a:t>
            </a:r>
            <a:r>
              <a:rPr lang="ar-SA" dirty="0"/>
              <a:t>كلة التخصيص:هنا يتم تثبيت مقدار الكمية التي يجب انتاجها من كل نوع من المخرجات من اجل مضاعفة الربح ,والهدف هو الوصول الى اختيار كمية من المدخلات التي اذا ما اختيرت ستحقق اعلى ربحية من خلال بيع المنتج</a:t>
            </a:r>
            <a:r>
              <a:rPr lang="en-US" dirty="0"/>
              <a:t/>
            </a:r>
            <a:br>
              <a:rPr lang="en-US" dirty="0"/>
            </a:br>
            <a:r>
              <a:rPr lang="ar-IQ" dirty="0"/>
              <a:t>2- م</a:t>
            </a:r>
            <a:r>
              <a:rPr lang="ar-SA" dirty="0"/>
              <a:t>شكلة التثبيت:-  هو تثبيت عنصر انتاج الى عنصر انتاج اخر لانجاز اعلى كفاية ممكنة لنظام الانتاج الذي يحقق اعلى ربحية</a:t>
            </a:r>
            <a:r>
              <a:rPr lang="en-US" dirty="0"/>
              <a:t/>
            </a:r>
            <a:br>
              <a:rPr lang="en-US" dirty="0"/>
            </a:br>
            <a:r>
              <a:rPr lang="ar-IQ" dirty="0"/>
              <a:t>3- م</a:t>
            </a:r>
            <a:r>
              <a:rPr lang="ar-SA" dirty="0"/>
              <a:t>شكلة التوزيع :- اختيار افضل الطرائق من اجل الوصول الى خفض كلف النقل من خلال تحديد الكميات الواجب نقلها من مركز الانتاج الى الاسواق</a:t>
            </a:r>
            <a:r>
              <a:rPr lang="en-US" dirty="0"/>
              <a:t/>
            </a:r>
            <a:br>
              <a:rPr lang="en-US" dirty="0"/>
            </a:br>
            <a:r>
              <a:rPr lang="ar-IQ" dirty="0"/>
              <a:t>4- مش</a:t>
            </a:r>
            <a:r>
              <a:rPr lang="ar-SA" dirty="0"/>
              <a:t>كلة الجدولة :- هي تعديل المنتجات و جدولتها على مدار السنة لكي يخفض كلفة المواد الاولية والعمل الاضافي والنقل</a:t>
            </a:r>
            <a:endParaRPr lang="en-US" dirty="0"/>
          </a:p>
          <a:p>
            <a:r>
              <a:rPr lang="ar-SA" dirty="0"/>
              <a:t>5-مشكلة الخلط :- تخفيض كلفة انتاج مادة معينة فيها صفات الخلط بتحديد الكميات الداخلة في الخلط بحيث تكون العملية بأقل كلفة واكثر نفع.</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عيوب استخدام اسلوب البرمجة الخطية</a:t>
            </a:r>
            <a:r>
              <a:rPr lang="en-US" b="1" dirty="0" smtClean="0"/>
              <a:t>:</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85000" lnSpcReduction="20000"/>
          </a:bodyPr>
          <a:lstStyle/>
          <a:p>
            <a:r>
              <a:rPr lang="en-US" dirty="0" smtClean="0"/>
              <a:t>-</a:t>
            </a:r>
            <a:r>
              <a:rPr lang="en-US" dirty="0"/>
              <a:t>1 </a:t>
            </a:r>
            <a:r>
              <a:rPr lang="ar-SA" dirty="0"/>
              <a:t>ان العلاقات الاقتصادية الموضوعية هي ليست دائما ذات صفات خطية ,واذا حاولنا اللجوء الى تحوير العلاقات اللاخطية الى علاقات خطية يصبح النموذج اقل كفاءة في تحديد الوضع الامثل</a:t>
            </a:r>
            <a:r>
              <a:rPr lang="en-US" dirty="0"/>
              <a:t/>
            </a:r>
            <a:br>
              <a:rPr lang="en-US" dirty="0"/>
            </a:br>
            <a:r>
              <a:rPr lang="en-US" dirty="0"/>
              <a:t> -2</a:t>
            </a:r>
            <a:r>
              <a:rPr lang="ar-SA" dirty="0"/>
              <a:t>ان استخدام هذا الاسلوب يحتاج الى دراسة واقعية تتسم بالاستقراء والثبوت لمجتمع المشكلة , وهذا صعب التحقيق في البلدان النامية وبالاخص المشكلات الاقتصادية والاجتماعية</a:t>
            </a:r>
            <a:r>
              <a:rPr lang="en-US" dirty="0"/>
              <a:t/>
            </a:r>
            <a:br>
              <a:rPr lang="en-US" dirty="0"/>
            </a:br>
            <a:r>
              <a:rPr lang="en-US" dirty="0"/>
              <a:t> -3</a:t>
            </a:r>
            <a:r>
              <a:rPr lang="ar-SA" dirty="0"/>
              <a:t>لا يستطيع النموذج الخطي قياس السلوك الاجتماعي ونمط ورغبات الافراد بل يكتفي هذا النموذج بقياس المتغيرات المادية مما يؤدي الى اغفال هذه المحددات مما يؤثر على الحل الامثل</a:t>
            </a:r>
            <a:r>
              <a:rPr lang="en-US" dirty="0"/>
              <a:t/>
            </a:r>
            <a:br>
              <a:rPr lang="en-US" dirty="0"/>
            </a:br>
            <a:r>
              <a:rPr lang="en-US" dirty="0"/>
              <a:t> -4</a:t>
            </a:r>
            <a:r>
              <a:rPr lang="ar-SA" dirty="0"/>
              <a:t>يحتاج هذا الاسلوب الى دراسات واحصاءات تتسم بالدقة والشمولية ,وهذا يعني دراسة مسبقة للامكانيات المتاحة ومعرفة دقيقة لحيز المشكلة وظروفها في الوصول الى هذا الكم من المعلومات فيه شيء من الصعوبة.</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000" b="1" u="sng" dirty="0" smtClean="0"/>
              <a:t>تعاريف اساسية:</a:t>
            </a:r>
            <a:r>
              <a:rPr lang="en-US" sz="2000" dirty="0" smtClean="0"/>
              <a:t/>
            </a:r>
            <a:br>
              <a:rPr lang="en-US" sz="2000" dirty="0" smtClean="0"/>
            </a:br>
            <a:r>
              <a:rPr lang="ar-IQ" sz="2000" u="sng" dirty="0" smtClean="0"/>
              <a:t>البرمجة الخطية:-</a:t>
            </a:r>
            <a:r>
              <a:rPr lang="ar-IQ" sz="2000" dirty="0" smtClean="0"/>
              <a:t> وهي عبارة عن طريقة يمكن بواسطتها الحصول على الحل الامثل(اقصى او ادنى)ويدعى ذلك بالهدف وتتحكم فيه قيود خطية.</a:t>
            </a:r>
            <a:r>
              <a:rPr lang="en-US" sz="2000" dirty="0" smtClean="0"/>
              <a:t/>
            </a:r>
            <a:br>
              <a:rPr lang="en-US" sz="2000" dirty="0" smtClean="0"/>
            </a:br>
            <a:endParaRPr lang="ar-IQ" sz="2000" dirty="0"/>
          </a:p>
        </p:txBody>
      </p:sp>
      <p:sp>
        <p:nvSpPr>
          <p:cNvPr id="3" name="Content Placeholder 2"/>
          <p:cNvSpPr>
            <a:spLocks noGrp="1"/>
          </p:cNvSpPr>
          <p:nvPr>
            <p:ph idx="1"/>
          </p:nvPr>
        </p:nvSpPr>
        <p:spPr>
          <a:xfrm>
            <a:off x="467544" y="1340768"/>
            <a:ext cx="8229600" cy="4525963"/>
          </a:xfrm>
        </p:spPr>
        <p:txBody>
          <a:bodyPr>
            <a:normAutofit fontScale="62500" lnSpcReduction="20000"/>
          </a:bodyPr>
          <a:lstStyle/>
          <a:p>
            <a:r>
              <a:rPr lang="ar-IQ" u="sng" dirty="0" smtClean="0"/>
              <a:t>دالة </a:t>
            </a:r>
            <a:r>
              <a:rPr lang="ar-IQ" u="sng" dirty="0"/>
              <a:t>الهدف:</a:t>
            </a:r>
            <a:r>
              <a:rPr lang="ar-IQ" dirty="0"/>
              <a:t>-  وهي مقياس كفاءة النموذج ويتحدد كدالة رياضية لمتغيرات القرار وتكون دائما اما دالة تعظيم </a:t>
            </a:r>
            <a:r>
              <a:rPr lang="en-US" dirty="0"/>
              <a:t>max</a:t>
            </a:r>
            <a:r>
              <a:rPr lang="ar-IQ" dirty="0"/>
              <a:t>أودالة تصغير</a:t>
            </a:r>
            <a:r>
              <a:rPr lang="en-US" dirty="0"/>
              <a:t>min</a:t>
            </a:r>
            <a:r>
              <a:rPr lang="ar-IQ" dirty="0"/>
              <a:t>.</a:t>
            </a:r>
            <a:endParaRPr lang="en-US" dirty="0"/>
          </a:p>
          <a:p>
            <a:r>
              <a:rPr lang="ar-IQ" u="sng" dirty="0"/>
              <a:t>القيود:- </a:t>
            </a:r>
            <a:r>
              <a:rPr lang="ar-IQ" dirty="0"/>
              <a:t> وهي التي تحدد متغيرات القرار لقيمها الممكنة وتكون على شكل معادلات او متباينات.</a:t>
            </a:r>
            <a:endParaRPr lang="en-US" dirty="0"/>
          </a:p>
          <a:p>
            <a:r>
              <a:rPr lang="ar-IQ" u="sng" dirty="0"/>
              <a:t>الحل الامثل: </a:t>
            </a:r>
            <a:r>
              <a:rPr lang="ar-IQ" dirty="0"/>
              <a:t>مجموعة قيم المتغيرات التي تؤدي الى فعالية افضل للنظام وفقا للظروف والقيود الموضوعة على المسألة.</a:t>
            </a:r>
            <a:endParaRPr lang="en-US" dirty="0"/>
          </a:p>
          <a:p>
            <a:r>
              <a:rPr lang="ar-IQ" b="1" u="sng" dirty="0"/>
              <a:t>خوارزميات لحل مسائل البرمجة الخطية:</a:t>
            </a:r>
            <a:endParaRPr lang="en-US" dirty="0"/>
          </a:p>
          <a:p>
            <a:pPr lvl="0"/>
            <a:r>
              <a:rPr lang="en-US" b="1" u="sng" dirty="0"/>
              <a:t> </a:t>
            </a:r>
            <a:r>
              <a:rPr lang="ar-IQ" b="1" u="sng" dirty="0"/>
              <a:t>طريقة التمثيل البياني: </a:t>
            </a:r>
            <a:endParaRPr lang="en-US" u="sng" dirty="0"/>
          </a:p>
          <a:p>
            <a:r>
              <a:rPr lang="ar-IQ" dirty="0"/>
              <a:t>وتتضمن الخطوات التالية:</a:t>
            </a:r>
            <a:endParaRPr lang="en-US" dirty="0"/>
          </a:p>
          <a:p>
            <a:pPr lvl="0"/>
            <a:r>
              <a:rPr lang="ar-IQ" dirty="0"/>
              <a:t>تحويل جميع القيود في المسألة الى معادلات. </a:t>
            </a:r>
            <a:endParaRPr lang="en-US" dirty="0"/>
          </a:p>
          <a:p>
            <a:pPr lvl="0"/>
            <a:r>
              <a:rPr lang="ar-IQ" dirty="0"/>
              <a:t>نحصل من كل قيد على نقطتين لرسم المستقيم الذي يمثل القيد. </a:t>
            </a:r>
            <a:endParaRPr lang="en-US" dirty="0"/>
          </a:p>
          <a:p>
            <a:pPr lvl="0"/>
            <a:r>
              <a:rPr lang="ar-IQ" dirty="0"/>
              <a:t>ايجاد الرسم البياني للمستقيمات التي تمثلها. </a:t>
            </a:r>
            <a:endParaRPr lang="en-US" dirty="0"/>
          </a:p>
          <a:p>
            <a:pPr lvl="0"/>
            <a:r>
              <a:rPr lang="ar-IQ" dirty="0"/>
              <a:t>نحدد اتجاه المستقيمات معتمدين على اتجاه القيد. </a:t>
            </a:r>
            <a:endParaRPr lang="en-US" dirty="0"/>
          </a:p>
          <a:p>
            <a:pPr lvl="0"/>
            <a:r>
              <a:rPr lang="ar-IQ" dirty="0"/>
              <a:t>تحليل منطقة الحل والتي تمثل المنطقة التي تتحقق فيها جميع القيود. </a:t>
            </a:r>
            <a:endParaRPr lang="en-US" dirty="0"/>
          </a:p>
          <a:p>
            <a:r>
              <a:rPr lang="ar-IQ" dirty="0"/>
              <a:t>نختار النقطة التي ينتج عن تعويضها اكبر ربح او اقل كلفة، حسب نوع الهدف</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كيفية تشكيل مسائل البرمجة الخطية</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92500" lnSpcReduction="10000"/>
          </a:bodyPr>
          <a:lstStyle/>
          <a:p>
            <a:r>
              <a:rPr lang="ar-SA" dirty="0" smtClean="0"/>
              <a:t>يتم </a:t>
            </a:r>
            <a:r>
              <a:rPr lang="ar-SA" dirty="0"/>
              <a:t>ذلك من خلال إنشاء نموذج رياضي لتمثيل المشكلة الإدارية. وتشكل المسألة باتباع الخطوات التالية:</a:t>
            </a:r>
            <a:endParaRPr lang="en-US" dirty="0"/>
          </a:p>
          <a:p>
            <a:pPr lvl="0"/>
            <a:r>
              <a:rPr lang="ar-SA" dirty="0"/>
              <a:t>الفهم الكامل للمشكلة الإدارية.</a:t>
            </a:r>
            <a:endParaRPr lang="en-US" dirty="0"/>
          </a:p>
          <a:p>
            <a:pPr lvl="0"/>
            <a:r>
              <a:rPr lang="ar-SA" dirty="0"/>
              <a:t>تحديد الأهداف والقيود</a:t>
            </a:r>
            <a:endParaRPr lang="en-US" dirty="0"/>
          </a:p>
          <a:p>
            <a:pPr lvl="0"/>
            <a:r>
              <a:rPr lang="ar-SA" dirty="0"/>
              <a:t>تحديد متغيرات القرار (مثلاً: كمية المنتج الأول، كمية المنتج الثاني .....)</a:t>
            </a:r>
            <a:endParaRPr lang="en-US" dirty="0"/>
          </a:p>
          <a:p>
            <a:pPr lvl="0"/>
            <a:r>
              <a:rPr lang="ar-SA" dirty="0"/>
              <a:t>استخدام متغيرات القرار لكتابة العبارات الرياضية المتعلقة بتابع الهدف و القيود.</a:t>
            </a:r>
            <a:endParaRPr lang="en-US" dirty="0"/>
          </a:p>
          <a:p>
            <a:r>
              <a:rPr lang="ar-IQ" dirty="0"/>
              <a:t>	</a:t>
            </a:r>
            <a:endParaRPr lang="en-US" dirty="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2430</Words>
  <Application>Microsoft Office PowerPoint</Application>
  <PresentationFormat>عرض على الشاشة (3:4)‏</PresentationFormat>
  <Paragraphs>224</Paragraphs>
  <Slides>35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35</vt:i4>
      </vt:variant>
    </vt:vector>
  </HeadingPairs>
  <TitlesOfParts>
    <vt:vector size="41" baseType="lpstr">
      <vt:lpstr>Arial</vt:lpstr>
      <vt:lpstr>Calibri</vt:lpstr>
      <vt:lpstr>Cambria Math</vt:lpstr>
      <vt:lpstr>Simplified Arabic</vt:lpstr>
      <vt:lpstr>Times New Roman</vt:lpstr>
      <vt:lpstr>Office Theme</vt:lpstr>
      <vt:lpstr>وزارة التعليم العالي والبحث العلمي  جامعة ديالى / كلية التربية الاساسيه  قسم الرياضيات/ المرحلة الرابعه     محاضرات مادة البرمجه الخطيه للمرحلة الرابعه اعداد م.م. فاتن عبد الرحمن حميد  للعام الدراسي  2020-2021   </vt:lpstr>
      <vt:lpstr>مقدمة في البرمجة الخطية:  Linear Programming</vt:lpstr>
      <vt:lpstr>تعرف البرمجة الخطية  </vt:lpstr>
      <vt:lpstr>مجالات استخدام البرمجة الخطية: </vt:lpstr>
      <vt:lpstr>صياغة نموذج البرمجة الخطية</vt:lpstr>
      <vt:lpstr>الصيغة العامة للبرمجة الخطية: كتابة دالة الهدف كتابة القيود شرط اللاسالب </vt:lpstr>
      <vt:lpstr>عيوب استخدام اسلوب البرمجة الخطية: </vt:lpstr>
      <vt:lpstr>تعاريف اساسية: البرمجة الخطية:- وهي عبارة عن طريقة يمكن بواسطتها الحصول على الحل الامثل(اقصى او ادنى)ويدعى ذلك بالهدف وتتحكم فيه قيود خطية. </vt:lpstr>
      <vt:lpstr>كيفية تشكيل مسائل البرمجة الخطية </vt:lpstr>
      <vt:lpstr>مثال/     اذا كان لدينا القيد اللتي 3X1 + 2X2  ≤ 6                                   يتم اولا تحويله لصيغة المعادلة 3X1 + 2X2  = 6                     </vt:lpstr>
      <vt:lpstr>شكل (1): يوضح رسم الخط المستقيم الذي يمثل القيد مع تحديد منطقة الامكانات المتاحة للقيد </vt:lpstr>
      <vt:lpstr>عرض تقديمي في PowerPoint</vt:lpstr>
      <vt:lpstr>شكل (2): يوضح تحديد منطقة الحلول الممكنة المقبولة التي تحقق جميع القيود </vt:lpstr>
      <vt:lpstr>عرض تقديمي في PowerPoint</vt:lpstr>
      <vt:lpstr>المطلوب : 1- صياغة نموذج البرمجة الخطية الذي يمثل مشكلة الانتاج هذه . 2- ايجاد عدد الوحدات المنتجة من كلا المنتوجين بما يحقق اكبر ربح ممكن أي ايجاد البرنامج الانتاجي الامثل ( ايجاد الحل الامثل للمشكلة), باستخدام طريقة الرسم البياني. </vt:lpstr>
      <vt:lpstr>وبهذا نحصل على نقطتين هما A ( 0 , 366.67 )  و B ( 275 , 0 ) , نثبت هاتين النقطتين على الاحداثيين وصل بينهما بخط مستقيم ثم نحدد النقاط التي تحقق هذا القيد وهي النقاط التي تحت الخط المستقيم والمحددة بالمحورين لان القيد بهيئة اقل او تساوي و في الربع الاول بسبب قيد عدم السلبية. وكما مبين في الرسم البياني الاتي:  </vt:lpstr>
      <vt:lpstr> بنفس الطريقة يتم رسم القيد الثاني :   4 X1 + 9 X2 = 1800 ويتكون لدينا النقطتين C (  0 , 200 )  و D ( 450 , 0 )  والرسم البياني للقيد كما مبين ادناه     </vt:lpstr>
      <vt:lpstr>وكذلك يتم رسم القيد الثالث:     1 X1 + 2 X2 =  ويتكون لدينا النقطتين E (  0 , 200 )  و F ( 400 , 0 )  والرسم البياني للقيد كما مبين ادناه </vt:lpstr>
      <vt:lpstr>عرض تقديمي في PowerPoint</vt:lpstr>
      <vt:lpstr>الرسم البياني لقيود نموذج البرمجة الخطية والذي يبن منطقة الحلول الممكنة </vt:lpstr>
      <vt:lpstr>عرض تقديمي في PowerPoint</vt:lpstr>
      <vt:lpstr>عرض تقديمي في PowerPoint</vt:lpstr>
      <vt:lpstr>عرض تقديمي في PowerPoint</vt:lpstr>
      <vt:lpstr>مثال 2</vt:lpstr>
      <vt:lpstr>عرض تقديمي في PowerPoint</vt:lpstr>
      <vt:lpstr>عرض تقديمي في PowerPoint</vt:lpstr>
      <vt:lpstr>ايجاد الحل الامثل بطريقة الرسم البياني: رسم القيد الاول: 2 X1 + 3 X2  = 1250 </vt:lpstr>
      <vt:lpstr> شكل (1): الرسم البياني للقيد الاول </vt:lpstr>
      <vt:lpstr>رسم القيد الثاني:   X1 + X2 = 250    </vt:lpstr>
      <vt:lpstr>رسم القيد الثالث:    5 X1 + 3 X2 = 900 </vt:lpstr>
      <vt:lpstr>رسم القيد الرابع:      0.6 X1 + 0.25 X2 = 232.5 </vt:lpstr>
      <vt:lpstr>عرض تقديمي في PowerPoint</vt:lpstr>
      <vt:lpstr>شكل (5): الرسم البياني لقيود النموذج ومنطقة الحلول الممكنة المقبولة </vt:lpstr>
      <vt:lpstr>لايجاد الحل الامثل نعوض النقاط المتطرفة في دالة الهدف والنقطة التي احداثياتها تحقق اقل قيمة لدالة الهدف تمثل الحل الامثل : </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 كلية التربية الاساسيه  قسم الرياضيات/ المرحلة الرابعه     محاضرات مادة البرمجه الخطيه للمرحلة الرابعه اعداد م.م. فاتن عبد الرحمن حميد  للعام الدراسي  2020-2021</dc:title>
  <dc:creator>Maher</dc:creator>
  <cp:lastModifiedBy>DR.Ahmed Saker 2O18</cp:lastModifiedBy>
  <cp:revision>5</cp:revision>
  <dcterms:created xsi:type="dcterms:W3CDTF">2021-01-26T19:53:30Z</dcterms:created>
  <dcterms:modified xsi:type="dcterms:W3CDTF">2021-02-02T12:41:36Z</dcterms:modified>
</cp:coreProperties>
</file>